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</p:sldIdLst>
  <p:sldSz cy="7620000" cx="10160000"/>
  <p:notesSz cx="7620000" cy="10160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07" Type="http://schemas.openxmlformats.org/officeDocument/2006/relationships/slide" Target="slides/slide103.xml"/><Relationship Id="rId106" Type="http://schemas.openxmlformats.org/officeDocument/2006/relationships/slide" Target="slides/slide102.xml"/><Relationship Id="rId105" Type="http://schemas.openxmlformats.org/officeDocument/2006/relationships/slide" Target="slides/slide101.xml"/><Relationship Id="rId104" Type="http://schemas.openxmlformats.org/officeDocument/2006/relationships/slide" Target="slides/slide100.xml"/><Relationship Id="rId109" Type="http://schemas.openxmlformats.org/officeDocument/2006/relationships/slide" Target="slides/slide105.xml"/><Relationship Id="rId108" Type="http://schemas.openxmlformats.org/officeDocument/2006/relationships/slide" Target="slides/slide104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103" Type="http://schemas.openxmlformats.org/officeDocument/2006/relationships/slide" Target="slides/slide99.xml"/><Relationship Id="rId102" Type="http://schemas.openxmlformats.org/officeDocument/2006/relationships/slide" Target="slides/slide98.xml"/><Relationship Id="rId101" Type="http://schemas.openxmlformats.org/officeDocument/2006/relationships/slide" Target="slides/slide97.xml"/><Relationship Id="rId100" Type="http://schemas.openxmlformats.org/officeDocument/2006/relationships/slide" Target="slides/slide96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11" Type="http://schemas.openxmlformats.org/officeDocument/2006/relationships/slide" Target="slides/slide7.xml"/><Relationship Id="rId99" Type="http://schemas.openxmlformats.org/officeDocument/2006/relationships/slide" Target="slides/slide95.xml"/><Relationship Id="rId10" Type="http://schemas.openxmlformats.org/officeDocument/2006/relationships/slide" Target="slides/slide6.xml"/><Relationship Id="rId98" Type="http://schemas.openxmlformats.org/officeDocument/2006/relationships/slide" Target="slides/slide94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Shape 808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hape 817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Shape 818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Shape 825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hape 834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Shape 835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Shape 846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Shape 853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Shape 854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Shape 355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Shape 385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Shape 395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Shape 402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Shape 410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Shape 418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Shape 428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Shape 435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Shape 443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Shape 450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Shape 457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Shape 464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Shape 473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Shape 492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Shape 501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Shape 509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Shape 519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Shape 526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Shape 533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Shape 540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Shape 547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Shape 556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Shape 564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Shape 576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Shape 584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Shape 592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Shape 600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Shape 607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Shape 614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Shape 621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Shape 632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Shape 640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Shape 648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Shape 655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Shape 663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Shape 671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Shape 681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Shape 689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Shape 699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Shape 707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ape 714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Shape 715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Shape 724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Shape 731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Shape 738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Shape 748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Shape 755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Shape 763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Shape 770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Shape 777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Shape 785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Shape 793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Shape 800"/>
          <p:cNvSpPr/>
          <p:nvPr>
            <p:ph idx="2" type="sldImg"/>
          </p:nvPr>
        </p:nvSpPr>
        <p:spPr>
          <a:xfrm>
            <a:off x="1270250" y="762000"/>
            <a:ext cx="5080250" cy="3809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Shape 801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/>
          <p:nvPr>
            <p:ph type="ctrTitle"/>
          </p:nvPr>
        </p:nvSpPr>
        <p:spPr>
          <a:xfrm>
            <a:off x="914400" y="3048000"/>
            <a:ext cx="8331200" cy="1219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rgbClr val="FFFFFF"/>
              </a:buClr>
              <a:buSzPct val="100000"/>
              <a:buFont typeface="Bodoni"/>
              <a:defRPr sz="4800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buFont typeface="Bodoni"/>
              <a:defRPr sz="4800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buFont typeface="Bodoni"/>
              <a:defRPr sz="4800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buFont typeface="Bodoni"/>
              <a:defRPr sz="4800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buFont typeface="Bodoni"/>
              <a:defRPr sz="4800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buFont typeface="Bodoni"/>
              <a:defRPr sz="4800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buFont typeface="Bodoni"/>
              <a:defRPr sz="4800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buFont typeface="Bodoni"/>
              <a:defRPr sz="4800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Font typeface="Bodoni"/>
              <a:defRPr sz="4800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" type="subTitle"/>
          </p:nvPr>
        </p:nvSpPr>
        <p:spPr>
          <a:xfrm>
            <a:off x="1828800" y="4572000"/>
            <a:ext cx="6502399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rgbClr val="DEAF0D"/>
              </a:buClr>
              <a:buSzPct val="100000"/>
              <a:defRPr sz="3200">
                <a:solidFill>
                  <a:srgbClr val="DEAF0D"/>
                </a:solidFill>
              </a:defRPr>
            </a:lvl1pPr>
            <a:lvl2pPr lvl="1" algn="ctr">
              <a:spcBef>
                <a:spcPts val="0"/>
              </a:spcBef>
              <a:buClr>
                <a:srgbClr val="DEAF0D"/>
              </a:buClr>
              <a:buSzPct val="100000"/>
              <a:defRPr sz="3200">
                <a:solidFill>
                  <a:srgbClr val="DEAF0D"/>
                </a:solidFill>
              </a:defRPr>
            </a:lvl2pPr>
            <a:lvl3pPr lvl="2" algn="ctr">
              <a:spcBef>
                <a:spcPts val="0"/>
              </a:spcBef>
              <a:buClr>
                <a:srgbClr val="DEAF0D"/>
              </a:buClr>
              <a:buSzPct val="100000"/>
              <a:defRPr sz="3200">
                <a:solidFill>
                  <a:srgbClr val="DEAF0D"/>
                </a:solidFill>
              </a:defRPr>
            </a:lvl3pPr>
            <a:lvl4pPr lvl="3" algn="ctr">
              <a:spcBef>
                <a:spcPts val="0"/>
              </a:spcBef>
              <a:buClr>
                <a:srgbClr val="DEAF0D"/>
              </a:buClr>
              <a:buSzPct val="100000"/>
              <a:defRPr sz="3200">
                <a:solidFill>
                  <a:srgbClr val="DEAF0D"/>
                </a:solidFill>
              </a:defRPr>
            </a:lvl4pPr>
            <a:lvl5pPr lvl="4" algn="ctr">
              <a:spcBef>
                <a:spcPts val="0"/>
              </a:spcBef>
              <a:buClr>
                <a:srgbClr val="DEAF0D"/>
              </a:buClr>
              <a:buSzPct val="100000"/>
              <a:defRPr sz="3200">
                <a:solidFill>
                  <a:srgbClr val="DEAF0D"/>
                </a:solidFill>
              </a:defRPr>
            </a:lvl5pPr>
            <a:lvl6pPr lvl="5" algn="ctr">
              <a:spcBef>
                <a:spcPts val="0"/>
              </a:spcBef>
              <a:buClr>
                <a:srgbClr val="DEAF0D"/>
              </a:buClr>
              <a:buSzPct val="100000"/>
              <a:defRPr sz="3200">
                <a:solidFill>
                  <a:srgbClr val="DEAF0D"/>
                </a:solidFill>
              </a:defRPr>
            </a:lvl6pPr>
            <a:lvl7pPr lvl="6" algn="ctr">
              <a:spcBef>
                <a:spcPts val="0"/>
              </a:spcBef>
              <a:buClr>
                <a:srgbClr val="DEAF0D"/>
              </a:buClr>
              <a:buSzPct val="100000"/>
              <a:defRPr sz="3200">
                <a:solidFill>
                  <a:srgbClr val="DEAF0D"/>
                </a:solidFill>
              </a:defRPr>
            </a:lvl7pPr>
            <a:lvl8pPr lvl="7" algn="ctr">
              <a:spcBef>
                <a:spcPts val="0"/>
              </a:spcBef>
              <a:buClr>
                <a:srgbClr val="DEAF0D"/>
              </a:buClr>
              <a:buSzPct val="100000"/>
              <a:defRPr sz="3200">
                <a:solidFill>
                  <a:srgbClr val="DEAF0D"/>
                </a:solidFill>
              </a:defRPr>
            </a:lvl8pPr>
            <a:lvl9pPr lvl="8" algn="ctr">
              <a:spcBef>
                <a:spcPts val="0"/>
              </a:spcBef>
              <a:buClr>
                <a:srgbClr val="DEAF0D"/>
              </a:buClr>
              <a:buSzPct val="100000"/>
              <a:defRPr sz="3200">
                <a:solidFill>
                  <a:srgbClr val="DEAF0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/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rgbClr val="DEAF0D"/>
              </a:buClr>
              <a:buSzPct val="99224"/>
              <a:buFont typeface="Bodoni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1pPr>
            <a:lvl2pPr lvl="1">
              <a:spcBef>
                <a:spcPts val="0"/>
              </a:spcBef>
              <a:buClr>
                <a:srgbClr val="DEAF0D"/>
              </a:buClr>
              <a:buSzPct val="99224"/>
              <a:buFont typeface="Bodoni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>
              <a:spcBef>
                <a:spcPts val="0"/>
              </a:spcBef>
              <a:buClr>
                <a:srgbClr val="DEAF0D"/>
              </a:buClr>
              <a:buSzPct val="99224"/>
              <a:buFont typeface="Bodoni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>
              <a:spcBef>
                <a:spcPts val="0"/>
              </a:spcBef>
              <a:buClr>
                <a:srgbClr val="DEAF0D"/>
              </a:buClr>
              <a:buSzPct val="99224"/>
              <a:buFont typeface="Bodoni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>
              <a:spcBef>
                <a:spcPts val="0"/>
              </a:spcBef>
              <a:buClr>
                <a:srgbClr val="DEAF0D"/>
              </a:buClr>
              <a:buSzPct val="99224"/>
              <a:buFont typeface="Bodoni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>
              <a:spcBef>
                <a:spcPts val="0"/>
              </a:spcBef>
              <a:buClr>
                <a:srgbClr val="DEAF0D"/>
              </a:buClr>
              <a:buSzPct val="99224"/>
              <a:buFont typeface="Bodoni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>
              <a:spcBef>
                <a:spcPts val="0"/>
              </a:spcBef>
              <a:buClr>
                <a:srgbClr val="DEAF0D"/>
              </a:buClr>
              <a:buSzPct val="99224"/>
              <a:buFont typeface="Bodoni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>
              <a:spcBef>
                <a:spcPts val="0"/>
              </a:spcBef>
              <a:buClr>
                <a:srgbClr val="DEAF0D"/>
              </a:buClr>
              <a:buSzPct val="99224"/>
              <a:buFont typeface="Bodoni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>
              <a:spcBef>
                <a:spcPts val="0"/>
              </a:spcBef>
              <a:buClr>
                <a:srgbClr val="DEAF0D"/>
              </a:buClr>
              <a:buSzPct val="99224"/>
              <a:buFont typeface="Bodoni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x="304800" y="1828800"/>
            <a:ext cx="9550400" cy="5486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rgbClr val="DEAF0D"/>
              </a:buClr>
              <a:buSzPct val="99224"/>
              <a:buFont typeface="Bodoni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1pPr>
            <a:lvl2pPr lvl="1">
              <a:spcBef>
                <a:spcPts val="0"/>
              </a:spcBef>
              <a:buClr>
                <a:srgbClr val="DEAF0D"/>
              </a:buClr>
              <a:buSzPct val="99224"/>
              <a:buFont typeface="Bodoni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>
              <a:spcBef>
                <a:spcPts val="0"/>
              </a:spcBef>
              <a:buClr>
                <a:srgbClr val="DEAF0D"/>
              </a:buClr>
              <a:buSzPct val="99224"/>
              <a:buFont typeface="Bodoni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>
              <a:spcBef>
                <a:spcPts val="0"/>
              </a:spcBef>
              <a:buClr>
                <a:srgbClr val="DEAF0D"/>
              </a:buClr>
              <a:buSzPct val="99224"/>
              <a:buFont typeface="Bodoni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>
              <a:spcBef>
                <a:spcPts val="0"/>
              </a:spcBef>
              <a:buClr>
                <a:srgbClr val="DEAF0D"/>
              </a:buClr>
              <a:buSzPct val="99224"/>
              <a:buFont typeface="Bodoni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>
              <a:spcBef>
                <a:spcPts val="0"/>
              </a:spcBef>
              <a:buClr>
                <a:srgbClr val="DEAF0D"/>
              </a:buClr>
              <a:buSzPct val="99224"/>
              <a:buFont typeface="Bodoni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>
              <a:spcBef>
                <a:spcPts val="0"/>
              </a:spcBef>
              <a:buClr>
                <a:srgbClr val="DEAF0D"/>
              </a:buClr>
              <a:buSzPct val="99224"/>
              <a:buFont typeface="Bodoni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>
              <a:spcBef>
                <a:spcPts val="0"/>
              </a:spcBef>
              <a:buClr>
                <a:srgbClr val="DEAF0D"/>
              </a:buClr>
              <a:buSzPct val="99224"/>
              <a:buFont typeface="Bodoni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>
              <a:spcBef>
                <a:spcPts val="0"/>
              </a:spcBef>
              <a:buClr>
                <a:srgbClr val="DEAF0D"/>
              </a:buClr>
              <a:buSzPct val="99224"/>
              <a:buFont typeface="Bodoni"/>
              <a:defRPr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x="304800" y="1828800"/>
            <a:ext cx="4470399" cy="5486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2" type="body"/>
          </p:nvPr>
        </p:nvSpPr>
        <p:spPr>
          <a:xfrm>
            <a:off x="5384800" y="1828800"/>
            <a:ext cx="4470399" cy="5486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98765"/>
              <a:defRPr sz="2666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idx="1" type="body"/>
          </p:nvPr>
        </p:nvSpPr>
        <p:spPr>
          <a:xfrm>
            <a:off x="304800" y="6705600"/>
            <a:ext cx="9550400" cy="60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rgbClr val="CBCD0E"/>
              </a:buClr>
              <a:buSzPct val="100000"/>
              <a:defRPr sz="3200">
                <a:solidFill>
                  <a:srgbClr val="CBCD0E"/>
                </a:solidFill>
              </a:defRPr>
            </a:lvl1pPr>
            <a:lvl2pPr lvl="1" algn="ctr">
              <a:spcBef>
                <a:spcPts val="0"/>
              </a:spcBef>
              <a:buClr>
                <a:srgbClr val="CBCD0E"/>
              </a:buClr>
              <a:buSzPct val="100000"/>
              <a:defRPr sz="3200">
                <a:solidFill>
                  <a:srgbClr val="CBCD0E"/>
                </a:solidFill>
              </a:defRPr>
            </a:lvl2pPr>
            <a:lvl3pPr lvl="2" algn="ctr">
              <a:spcBef>
                <a:spcPts val="0"/>
              </a:spcBef>
              <a:buClr>
                <a:srgbClr val="CBCD0E"/>
              </a:buClr>
              <a:buSzPct val="100000"/>
              <a:defRPr sz="3200">
                <a:solidFill>
                  <a:srgbClr val="CBCD0E"/>
                </a:solidFill>
              </a:defRPr>
            </a:lvl3pPr>
            <a:lvl4pPr lvl="3" algn="ctr">
              <a:spcBef>
                <a:spcPts val="0"/>
              </a:spcBef>
              <a:buClr>
                <a:srgbClr val="CBCD0E"/>
              </a:buClr>
              <a:buSzPct val="100000"/>
              <a:defRPr sz="3200">
                <a:solidFill>
                  <a:srgbClr val="CBCD0E"/>
                </a:solidFill>
              </a:defRPr>
            </a:lvl4pPr>
            <a:lvl5pPr lvl="4" algn="ctr">
              <a:spcBef>
                <a:spcPts val="0"/>
              </a:spcBef>
              <a:buClr>
                <a:srgbClr val="CBCD0E"/>
              </a:buClr>
              <a:buSzPct val="100000"/>
              <a:defRPr sz="3200">
                <a:solidFill>
                  <a:srgbClr val="CBCD0E"/>
                </a:solidFill>
              </a:defRPr>
            </a:lvl5pPr>
            <a:lvl6pPr lvl="5" algn="ctr">
              <a:spcBef>
                <a:spcPts val="0"/>
              </a:spcBef>
              <a:buClr>
                <a:srgbClr val="CBCD0E"/>
              </a:buClr>
              <a:buSzPct val="100000"/>
              <a:defRPr sz="3200">
                <a:solidFill>
                  <a:srgbClr val="CBCD0E"/>
                </a:solidFill>
              </a:defRPr>
            </a:lvl6pPr>
            <a:lvl7pPr lvl="6" algn="ctr">
              <a:spcBef>
                <a:spcPts val="0"/>
              </a:spcBef>
              <a:buClr>
                <a:srgbClr val="CBCD0E"/>
              </a:buClr>
              <a:buSzPct val="100000"/>
              <a:defRPr sz="3200">
                <a:solidFill>
                  <a:srgbClr val="CBCD0E"/>
                </a:solidFill>
              </a:defRPr>
            </a:lvl7pPr>
            <a:lvl8pPr lvl="7" algn="ctr">
              <a:spcBef>
                <a:spcPts val="0"/>
              </a:spcBef>
              <a:buClr>
                <a:srgbClr val="CBCD0E"/>
              </a:buClr>
              <a:buSzPct val="100000"/>
              <a:defRPr sz="3200">
                <a:solidFill>
                  <a:srgbClr val="CBCD0E"/>
                </a:solidFill>
              </a:defRPr>
            </a:lvl8pPr>
            <a:lvl9pPr lvl="8" algn="ctr">
              <a:spcBef>
                <a:spcPts val="0"/>
              </a:spcBef>
              <a:buClr>
                <a:srgbClr val="CBCD0E"/>
              </a:buClr>
              <a:buSzPct val="100000"/>
              <a:defRPr sz="3200">
                <a:solidFill>
                  <a:srgbClr val="CBCD0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56.jpg"/><Relationship Id="rId4" Type="http://schemas.openxmlformats.org/officeDocument/2006/relationships/image" Target="../media/image154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60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61.jpg"/><Relationship Id="rId4" Type="http://schemas.openxmlformats.org/officeDocument/2006/relationships/image" Target="../media/image162.jpg"/><Relationship Id="rId5" Type="http://schemas.openxmlformats.org/officeDocument/2006/relationships/hyperlink" Target="http://en.wikipedia.org/wiki/London" TargetMode="External"/><Relationship Id="rId6" Type="http://schemas.openxmlformats.org/officeDocument/2006/relationships/hyperlink" Target="http://en.wikipedia.org/wiki/Hong_Kong" TargetMode="External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65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63.jpg"/><Relationship Id="rId4" Type="http://schemas.openxmlformats.org/officeDocument/2006/relationships/image" Target="../media/image164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Relationship Id="rId3" Type="http://schemas.openxmlformats.org/officeDocument/2006/relationships/hyperlink" Target="http://www.tagxedo.com" TargetMode="External"/><Relationship Id="rId4" Type="http://schemas.openxmlformats.org/officeDocument/2006/relationships/hyperlink" Target="http://www.tagxedo.com/gallery.html" TargetMode="External"/><Relationship Id="rId9" Type="http://schemas.openxmlformats.org/officeDocument/2006/relationships/hyperlink" Target="http://www.tagxedo.com/faq.html" TargetMode="External"/><Relationship Id="rId5" Type="http://schemas.openxmlformats.org/officeDocument/2006/relationships/hyperlink" Target="http://blog.tagxedo.com" TargetMode="External"/><Relationship Id="rId6" Type="http://schemas.openxmlformats.org/officeDocument/2006/relationships/hyperlink" Target="http://daily.tagxedo.com" TargetMode="External"/><Relationship Id="rId7" Type="http://schemas.openxmlformats.org/officeDocument/2006/relationships/hyperlink" Target="http://celebrity.tagxedo.com" TargetMode="External"/><Relationship Id="rId8" Type="http://schemas.openxmlformats.org/officeDocument/2006/relationships/hyperlink" Target="http://groups.google.com/group/tagxedo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tagxedo.com" TargetMode="External"/><Relationship Id="rId4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tagxedo.com/fun/twitter" TargetMode="External"/><Relationship Id="rId4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celebrity.tagxedo.com" TargetMode="External"/><Relationship Id="rId4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apps.facebook.com/tagxedo" TargetMode="External"/><Relationship Id="rId4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omniglot.com/language/phrases/thankyou.htm" TargetMode="External"/><Relationship Id="rId4" Type="http://schemas.openxmlformats.org/officeDocument/2006/relationships/hyperlink" Target="http://www.omniglot.com/language/phrases/thankyou.htm" TargetMode="External"/><Relationship Id="rId5" Type="http://schemas.openxmlformats.org/officeDocument/2006/relationships/image" Target="../media/image1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Relationship Id="rId4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bit.ly/101tagxedo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Relationship Id="rId4" Type="http://schemas.openxmlformats.org/officeDocument/2006/relationships/image" Target="../media/image20.jpg"/><Relationship Id="rId5" Type="http://schemas.openxmlformats.org/officeDocument/2006/relationships/image" Target="../media/image1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romancestuck.com/i-love-you-100-ways.htm" TargetMode="External"/><Relationship Id="rId4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Relationship Id="rId4" Type="http://schemas.openxmlformats.org/officeDocument/2006/relationships/image" Target="../media/image2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g"/><Relationship Id="rId4" Type="http://schemas.openxmlformats.org/officeDocument/2006/relationships/image" Target="../media/image3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www.onelook.com/reverse-dictionary.shtml" TargetMode="External"/><Relationship Id="rId4" Type="http://schemas.openxmlformats.org/officeDocument/2006/relationships/image" Target="../media/image29.jpg"/><Relationship Id="rId5" Type="http://schemas.openxmlformats.org/officeDocument/2006/relationships/image" Target="../media/image3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jpg"/><Relationship Id="rId4" Type="http://schemas.openxmlformats.org/officeDocument/2006/relationships/image" Target="../media/image3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jpg"/><Relationship Id="rId4" Type="http://schemas.openxmlformats.org/officeDocument/2006/relationships/image" Target="../media/image4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jpg"/><Relationship Id="rId4" Type="http://schemas.openxmlformats.org/officeDocument/2006/relationships/image" Target="../media/image4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jpg"/><Relationship Id="rId4" Type="http://schemas.openxmlformats.org/officeDocument/2006/relationships/image" Target="../media/image48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hyperlink" Target="http://oldpoetry.com/opoem/19973-Pablo-Neruda-Sonnet-LXVI--I-Do-Not-Love-You-Except-Because-I-Love-You" TargetMode="External"/><Relationship Id="rId6" Type="http://schemas.openxmlformats.org/officeDocument/2006/relationships/hyperlink" Target="http://www.wsu.edu:8080/~wldciv/world_civ_reader/world_civ_reader_2/frost_road.html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4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://www.stevepavlina.com/articles/list-of-values.htm" TargetMode="External"/><Relationship Id="rId4" Type="http://schemas.openxmlformats.org/officeDocument/2006/relationships/image" Target="../media/image6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://www.wordle.net/show/wrdl/759544/What_is_the_title_of_this_History_Essay%3F" TargetMode="External"/><Relationship Id="rId4" Type="http://schemas.openxmlformats.org/officeDocument/2006/relationships/hyperlink" Target="http://twitter.com/russeltarr" TargetMode="External"/><Relationship Id="rId5" Type="http://schemas.openxmlformats.org/officeDocument/2006/relationships/image" Target="../media/image5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0.jpg"/><Relationship Id="rId4" Type="http://schemas.openxmlformats.org/officeDocument/2006/relationships/image" Target="../media/image57.jpg"/><Relationship Id="rId5" Type="http://schemas.openxmlformats.org/officeDocument/2006/relationships/image" Target="../media/image5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://www.dafont.com/fetteegyptienne.font" TargetMode="External"/><Relationship Id="rId4" Type="http://schemas.openxmlformats.org/officeDocument/2006/relationships/image" Target="../media/image59.jpg"/><Relationship Id="rId5" Type="http://schemas.openxmlformats.org/officeDocument/2006/relationships/image" Target="../media/image5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5.jpg"/><Relationship Id="rId4" Type="http://schemas.openxmlformats.org/officeDocument/2006/relationships/image" Target="../media/image6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2.jpg"/><Relationship Id="rId4" Type="http://schemas.openxmlformats.org/officeDocument/2006/relationships/image" Target="../media/image00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6.jpg"/><Relationship Id="rId4" Type="http://schemas.openxmlformats.org/officeDocument/2006/relationships/image" Target="../media/image70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://apt.nc.hcc.edu.tw/pub/FreeSoftware/free_fonts/wangttf/" TargetMode="External"/><Relationship Id="rId4" Type="http://schemas.openxmlformats.org/officeDocument/2006/relationships/image" Target="../media/image71.jpg"/><Relationship Id="rId5" Type="http://schemas.openxmlformats.org/officeDocument/2006/relationships/image" Target="../media/image73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8.jpg"/><Relationship Id="rId4" Type="http://schemas.openxmlformats.org/officeDocument/2006/relationships/image" Target="../media/image72.jpg"/><Relationship Id="rId5" Type="http://schemas.openxmlformats.org/officeDocument/2006/relationships/image" Target="../media/image69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6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4.jpg"/><Relationship Id="rId4" Type="http://schemas.openxmlformats.org/officeDocument/2006/relationships/image" Target="../media/image81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5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3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9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8.jpg"/><Relationship Id="rId4" Type="http://schemas.openxmlformats.org/officeDocument/2006/relationships/image" Target="../media/image80.jpg"/><Relationship Id="rId5" Type="http://schemas.openxmlformats.org/officeDocument/2006/relationships/image" Target="../media/image77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2.jpg"/><Relationship Id="rId4" Type="http://schemas.openxmlformats.org/officeDocument/2006/relationships/image" Target="../media/image83.jpg"/><Relationship Id="rId5" Type="http://schemas.openxmlformats.org/officeDocument/2006/relationships/image" Target="../media/image8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1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4.jpg"/><Relationship Id="rId4" Type="http://schemas.openxmlformats.org/officeDocument/2006/relationships/image" Target="../media/image98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6.jpg"/><Relationship Id="rId4" Type="http://schemas.openxmlformats.org/officeDocument/2006/relationships/image" Target="../media/image89.jpg"/><Relationship Id="rId5" Type="http://schemas.openxmlformats.org/officeDocument/2006/relationships/image" Target="../media/image87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0.jpg"/><Relationship Id="rId4" Type="http://schemas.openxmlformats.org/officeDocument/2006/relationships/image" Target="../media/image92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hyperlink" Target="mailto:licensing@tagxedo.com" TargetMode="External"/><Relationship Id="rId4" Type="http://schemas.openxmlformats.org/officeDocument/2006/relationships/image" Target="../media/image88.jpg"/><Relationship Id="rId5" Type="http://schemas.openxmlformats.org/officeDocument/2006/relationships/image" Target="../media/image114.jpg"/><Relationship Id="rId6" Type="http://schemas.openxmlformats.org/officeDocument/2006/relationships/image" Target="../media/image109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96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4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1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5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7.jpg"/><Relationship Id="rId4" Type="http://schemas.openxmlformats.org/officeDocument/2006/relationships/image" Target="../media/image104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9.jpg"/><Relationship Id="rId4" Type="http://schemas.openxmlformats.org/officeDocument/2006/relationships/image" Target="../media/image10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6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hyperlink" Target="http://www.youtube.com/watch?v=fvRSEdNgxDw" TargetMode="External"/><Relationship Id="rId4" Type="http://schemas.openxmlformats.org/officeDocument/2006/relationships/image" Target="../media/image100.jpg"/><Relationship Id="rId5" Type="http://schemas.openxmlformats.org/officeDocument/2006/relationships/image" Target="../media/image101.jpg"/><Relationship Id="rId6" Type="http://schemas.openxmlformats.org/officeDocument/2006/relationships/image" Target="../media/image107.jpg"/><Relationship Id="rId7" Type="http://schemas.openxmlformats.org/officeDocument/2006/relationships/image" Target="../media/image103.jpg"/><Relationship Id="rId8" Type="http://schemas.openxmlformats.org/officeDocument/2006/relationships/image" Target="../media/image110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06.jpg"/><Relationship Id="rId4" Type="http://schemas.openxmlformats.org/officeDocument/2006/relationships/image" Target="../media/image111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08.jpg"/><Relationship Id="rId4" Type="http://schemas.openxmlformats.org/officeDocument/2006/relationships/image" Target="../media/image105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12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13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15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17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16.jpg"/><Relationship Id="rId4" Type="http://schemas.openxmlformats.org/officeDocument/2006/relationships/image" Target="../media/image118.jpg"/><Relationship Id="rId5" Type="http://schemas.openxmlformats.org/officeDocument/2006/relationships/image" Target="../media/image143.jpg"/><Relationship Id="rId6" Type="http://schemas.openxmlformats.org/officeDocument/2006/relationships/image" Target="../media/image119.jpg"/><Relationship Id="rId7" Type="http://schemas.openxmlformats.org/officeDocument/2006/relationships/image" Target="../media/image122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20.jpg"/><Relationship Id="rId4" Type="http://schemas.openxmlformats.org/officeDocument/2006/relationships/image" Target="../media/image121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30.jpg"/><Relationship Id="rId4" Type="http://schemas.openxmlformats.org/officeDocument/2006/relationships/image" Target="../media/image12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daily.tagxedo.com" TargetMode="External"/><Relationship Id="rId4" Type="http://schemas.openxmlformats.org/officeDocument/2006/relationships/image" Target="../media/image05.jpg"/><Relationship Id="rId5" Type="http://schemas.openxmlformats.org/officeDocument/2006/relationships/image" Target="../media/image08.jpg"/><Relationship Id="rId6" Type="http://schemas.openxmlformats.org/officeDocument/2006/relationships/image" Target="../media/image03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24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25.jpg"/><Relationship Id="rId4" Type="http://schemas.openxmlformats.org/officeDocument/2006/relationships/image" Target="../media/image128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26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31.jpg"/><Relationship Id="rId4" Type="http://schemas.openxmlformats.org/officeDocument/2006/relationships/image" Target="../media/image127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29.jpg"/><Relationship Id="rId4" Type="http://schemas.openxmlformats.org/officeDocument/2006/relationships/image" Target="../media/image133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32.jpg"/><Relationship Id="rId4" Type="http://schemas.openxmlformats.org/officeDocument/2006/relationships/image" Target="../media/image139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35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hyperlink" Target="http://thesaurus.com" TargetMode="External"/><Relationship Id="rId4" Type="http://schemas.openxmlformats.org/officeDocument/2006/relationships/image" Target="../media/image134.jpg"/><Relationship Id="rId5" Type="http://schemas.openxmlformats.org/officeDocument/2006/relationships/image" Target="../media/image136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38.jpg"/><Relationship Id="rId4" Type="http://schemas.openxmlformats.org/officeDocument/2006/relationships/image" Target="../media/image144.jpg"/><Relationship Id="rId5" Type="http://schemas.openxmlformats.org/officeDocument/2006/relationships/image" Target="../media/image137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4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7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hyperlink" Target="http://jacketwhys.wordpress.com/2010/07/19/life-death-in-ya-lit/" TargetMode="External"/><Relationship Id="rId4" Type="http://schemas.openxmlformats.org/officeDocument/2006/relationships/image" Target="../media/image140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48.png"/><Relationship Id="rId4" Type="http://schemas.openxmlformats.org/officeDocument/2006/relationships/image" Target="../media/image142.png"/><Relationship Id="rId5" Type="http://schemas.openxmlformats.org/officeDocument/2006/relationships/image" Target="../media/image147.png"/><Relationship Id="rId6" Type="http://schemas.openxmlformats.org/officeDocument/2006/relationships/image" Target="../media/image149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46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45.jpg"/><Relationship Id="rId4" Type="http://schemas.openxmlformats.org/officeDocument/2006/relationships/image" Target="../media/image150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hyperlink" Target="http://www.kauffman.org/uploadedFiles/econ_blogger_outlook_q3_2010.pdf" TargetMode="External"/><Relationship Id="rId4" Type="http://schemas.openxmlformats.org/officeDocument/2006/relationships/image" Target="../media/image155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58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51.jpg"/><Relationship Id="rId4" Type="http://schemas.openxmlformats.org/officeDocument/2006/relationships/image" Target="../media/image152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53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59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5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ctrTitle"/>
          </p:nvPr>
        </p:nvSpPr>
        <p:spPr>
          <a:xfrm>
            <a:off x="904550" y="3042750"/>
            <a:ext cx="8400825" cy="13615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101 Ways to Use Tagxedo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4266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" name="Shape 24"/>
          <p:cNvSpPr txBox="1"/>
          <p:nvPr>
            <p:ph idx="1" type="subTitle"/>
          </p:nvPr>
        </p:nvSpPr>
        <p:spPr>
          <a:xfrm>
            <a:off x="1828800" y="4775200"/>
            <a:ext cx="6578599" cy="13615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466">
                <a:solidFill>
                  <a:srgbClr val="DEAF0D"/>
                </a:solidFill>
                <a:latin typeface="georgia"/>
                <a:ea typeface="georgia"/>
                <a:cs typeface="georgia"/>
                <a:sym typeface="georgia"/>
              </a:rPr>
              <a:t>Hardy Leung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466">
                <a:solidFill>
                  <a:srgbClr val="DEAF0D"/>
                </a:solidFill>
                <a:latin typeface="georgia"/>
                <a:ea typeface="georgia"/>
                <a:cs typeface="georgia"/>
                <a:sym typeface="georgia"/>
              </a:rPr>
              <a:t>www.tagxedo.com</a:t>
            </a:r>
          </a:p>
        </p:txBody>
      </p:sp>
      <p:sp>
        <p:nvSpPr>
          <p:cNvPr id="25" name="Shape 25"/>
          <p:cNvSpPr txBox="1"/>
          <p:nvPr/>
        </p:nvSpPr>
        <p:spPr>
          <a:xfrm>
            <a:off x="4165600" y="7112000"/>
            <a:ext cx="5890099" cy="36472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Copyrighted.  All rights reserved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301500" y="301650"/>
            <a:ext cx="9620025" cy="9811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Show Some Teacher Appreciation</a:t>
            </a:r>
          </a:p>
        </p:txBody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-1700" y="1222700"/>
            <a:ext cx="5128299" cy="6355725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Each student contributes 10 words to describe the teachers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Write them down on the blackboard and tally the words (combine similar words)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Order the words by frequency and enter them into Tagxedo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Tagxedo with the "Frequency by Ordering" method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card, and sign your names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2666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3200" y="1727175"/>
            <a:ext cx="4628400" cy="54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Shape 810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Visualize a Poll</a:t>
            </a:r>
          </a:p>
        </p:txBody>
      </p:sp>
      <p:sp>
        <p:nvSpPr>
          <p:cNvPr id="811" name="Shape 811"/>
          <p:cNvSpPr txBox="1"/>
          <p:nvPr>
            <p:ph idx="1" type="body"/>
          </p:nvPr>
        </p:nvSpPr>
        <p:spPr>
          <a:xfrm>
            <a:off x="0" y="914400"/>
            <a:ext cx="5886449" cy="4181425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Favorite artists, Atheletes of the Year, Person of the Year...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tilde (~) and colon (:)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North~Korea:659141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Where Justin Bieber should tour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Because of an Internet prank, some countries are voted disproportionally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Normalize Frequency</a:t>
            </a: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may help</a:t>
            </a:r>
          </a:p>
        </p:txBody>
      </p:sp>
      <p:pic>
        <p:nvPicPr>
          <p:cNvPr id="812" name="Shape 8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25" y="4876800"/>
            <a:ext cx="6365124" cy="265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Shape 8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1200" y="507975"/>
            <a:ext cx="4274050" cy="3571100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Shape 814"/>
          <p:cNvSpPr txBox="1"/>
          <p:nvPr/>
        </p:nvSpPr>
        <p:spPr>
          <a:xfrm>
            <a:off x="6400800" y="6603975"/>
            <a:ext cx="2372100" cy="9443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Normalized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Frequencies</a:t>
            </a:r>
          </a:p>
        </p:txBody>
      </p:sp>
      <p:sp>
        <p:nvSpPr>
          <p:cNvPr id="815" name="Shape 815"/>
          <p:cNvSpPr txBox="1"/>
          <p:nvPr/>
        </p:nvSpPr>
        <p:spPr>
          <a:xfrm>
            <a:off x="7416800" y="4165600"/>
            <a:ext cx="2372100" cy="9443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Actual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Frequencies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Shape 8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1200" y="1219200"/>
            <a:ext cx="4053075" cy="6089749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Shape 821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Outline a Syllabus</a:t>
            </a:r>
          </a:p>
        </p:txBody>
      </p:sp>
      <p:sp>
        <p:nvSpPr>
          <p:cNvPr id="822" name="Shape 822"/>
          <p:cNvSpPr txBox="1"/>
          <p:nvPr/>
        </p:nvSpPr>
        <p:spPr>
          <a:xfrm>
            <a:off x="222850" y="914400"/>
            <a:ext cx="5471750" cy="67015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What text to use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The Syllabus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Actual course material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 prioritized list of key concepts (this works best)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How to show it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Classic cloud or course-related images both work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For list of prioritized concepts, "Normalize Frequency" gives good result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Example shown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Stanford CS 448A, Computational Photography, Spring 2010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Shape 827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Guess, Win a Prize</a:t>
            </a:r>
          </a:p>
        </p:txBody>
      </p:sp>
      <p:sp>
        <p:nvSpPr>
          <p:cNvPr id="828" name="Shape 828"/>
          <p:cNvSpPr txBox="1"/>
          <p:nvPr>
            <p:ph idx="1" type="body"/>
          </p:nvPr>
        </p:nvSpPr>
        <p:spPr>
          <a:xfrm>
            <a:off x="309000" y="906575"/>
            <a:ext cx="9774350" cy="38533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Tagxedo of a subject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Travel destination, celebrity, famous novel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Take out all obvious keywords, but leave enough clues in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Guess where/who/what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Plenty of learning opportunities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Encourage students to do their own researches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Collaborative guesses (group of 5, 20 puzzles)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Students give presentation about the places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Bonus: make an extra (but subtle) hint with the shape</a:t>
            </a:r>
          </a:p>
        </p:txBody>
      </p:sp>
      <p:pic>
        <p:nvPicPr>
          <p:cNvPr id="829" name="Shape 8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4800" y="4775200"/>
            <a:ext cx="4667449" cy="271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Shape 8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600" y="4775200"/>
            <a:ext cx="3098500" cy="2769324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Shape 831"/>
          <p:cNvSpPr txBox="1"/>
          <p:nvPr/>
        </p:nvSpPr>
        <p:spPr>
          <a:xfrm>
            <a:off x="4064000" y="4978400"/>
            <a:ext cx="1250474" cy="535499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5"/>
              </a:rPr>
              <a:t>Answer</a:t>
            </a:r>
          </a:p>
        </p:txBody>
      </p:sp>
      <p:sp>
        <p:nvSpPr>
          <p:cNvPr id="832" name="Shape 832"/>
          <p:cNvSpPr txBox="1"/>
          <p:nvPr/>
        </p:nvSpPr>
        <p:spPr>
          <a:xfrm>
            <a:off x="3251200" y="7010400"/>
            <a:ext cx="1250474" cy="535499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6"/>
              </a:rPr>
              <a:t>Answer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Track a Poll Over Time</a:t>
            </a:r>
          </a:p>
        </p:txBody>
      </p:sp>
      <p:sp>
        <p:nvSpPr>
          <p:cNvPr id="838" name="Shape 838"/>
          <p:cNvSpPr txBox="1"/>
          <p:nvPr>
            <p:ph idx="1" type="body"/>
          </p:nvPr>
        </p:nvSpPr>
        <p:spPr>
          <a:xfrm>
            <a:off x="304800" y="1117600"/>
            <a:ext cx="9623300" cy="24443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Track data evolving over time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College football ranking (weekly or annual)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For rankings, use "Normalize Frequency"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"Deja Vu" for better comparison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Same word has the same color across all runs</a:t>
            </a:r>
          </a:p>
        </p:txBody>
      </p:sp>
      <p:pic>
        <p:nvPicPr>
          <p:cNvPr id="839" name="Shape 8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3454375"/>
            <a:ext cx="7575749" cy="4033975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Shape 840"/>
          <p:cNvSpPr txBox="1"/>
          <p:nvPr/>
        </p:nvSpPr>
        <p:spPr>
          <a:xfrm>
            <a:off x="406400" y="3352800"/>
            <a:ext cx="1521200" cy="550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Week 0</a:t>
            </a:r>
          </a:p>
        </p:txBody>
      </p:sp>
      <p:sp>
        <p:nvSpPr>
          <p:cNvPr id="841" name="Shape 841"/>
          <p:cNvSpPr txBox="1"/>
          <p:nvPr/>
        </p:nvSpPr>
        <p:spPr>
          <a:xfrm>
            <a:off x="304800" y="7010400"/>
            <a:ext cx="1521200" cy="550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Week 12</a:t>
            </a:r>
          </a:p>
        </p:txBody>
      </p:sp>
      <p:sp>
        <p:nvSpPr>
          <p:cNvPr id="842" name="Shape 842"/>
          <p:cNvSpPr txBox="1"/>
          <p:nvPr/>
        </p:nvSpPr>
        <p:spPr>
          <a:xfrm>
            <a:off x="7620000" y="3352800"/>
            <a:ext cx="1521200" cy="550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Week 8</a:t>
            </a:r>
          </a:p>
        </p:txBody>
      </p:sp>
      <p:sp>
        <p:nvSpPr>
          <p:cNvPr id="843" name="Shape 843"/>
          <p:cNvSpPr txBox="1"/>
          <p:nvPr/>
        </p:nvSpPr>
        <p:spPr>
          <a:xfrm>
            <a:off x="7924800" y="5384775"/>
            <a:ext cx="1521200" cy="550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Final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Kill Some Time</a:t>
            </a:r>
          </a:p>
        </p:txBody>
      </p:sp>
      <p:sp>
        <p:nvSpPr>
          <p:cNvPr id="849" name="Shape 849"/>
          <p:cNvSpPr txBox="1"/>
          <p:nvPr>
            <p:ph idx="1" type="body"/>
          </p:nvPr>
        </p:nvSpPr>
        <p:spPr>
          <a:xfrm>
            <a:off x="288400" y="1130700"/>
            <a:ext cx="9280250" cy="2643374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Tagxedo whenever you are bored, and very soon you'll have an impression collection of visual art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Courier New"/>
              <a:buChar char="o"/>
            </a:pPr>
            <a:r>
              <a:rPr i="1"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Warning: time may mysteriously disappear</a:t>
            </a:r>
          </a:p>
        </p:txBody>
      </p:sp>
      <p:pic>
        <p:nvPicPr>
          <p:cNvPr id="850" name="Shape 8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8400" y="2743200"/>
            <a:ext cx="4567649" cy="435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Shape 8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" y="2754200"/>
            <a:ext cx="4271250" cy="435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Shape 856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Resources</a:t>
            </a:r>
          </a:p>
        </p:txBody>
      </p:sp>
      <p:sp>
        <p:nvSpPr>
          <p:cNvPr id="857" name="Shape 857"/>
          <p:cNvSpPr txBox="1"/>
          <p:nvPr>
            <p:ph idx="1" type="body"/>
          </p:nvPr>
        </p:nvSpPr>
        <p:spPr>
          <a:xfrm>
            <a:off x="304800" y="1828800"/>
            <a:ext cx="9626599" cy="55626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Home </a:t>
            </a:r>
            <a:r>
              <a:rPr lang="en-US" sz="2666" u="sng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www.tagxedo.com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Gallery (300+ examples) </a:t>
            </a:r>
            <a:r>
              <a:rPr lang="en-US" sz="2666" u="sng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www.tagxedo.com/gallery.html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All Things Tagxedo </a:t>
            </a:r>
            <a:r>
              <a:rPr lang="en-US" sz="2666" u="sng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  <a:hlinkClick r:id="rId5"/>
              </a:rPr>
              <a:t>blog.tagxedo.com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1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Announcement, news, idea, tips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Daily Tagxedo </a:t>
            </a:r>
            <a:r>
              <a:rPr i="0" lang="en-US" sz="2666" u="sng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  <a:hlinkClick r:id="rId6"/>
              </a:rPr>
              <a:t>daily.tagxedo.com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1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Current events, trending topics, ideas of the day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Celebrity Tagxedo </a:t>
            </a:r>
            <a:r>
              <a:rPr lang="en-US" sz="2666" u="sng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  <a:hlinkClick r:id="rId7"/>
              </a:rPr>
              <a:t>celebrity.tagxedo.com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1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Portrait of famous people, notable personalities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Arial"/>
              <a:buChar char="●"/>
            </a:pPr>
            <a:r>
              <a:rPr lang="en-US" sz="2666" u="sng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  <a:hlinkClick r:id="rId8"/>
              </a:rPr>
              <a:t>Forum</a:t>
            </a: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2666" u="sng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  <a:hlinkClick r:id="rId9"/>
              </a:rPr>
              <a:t>FAQ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Review What You've Been Tweeting</a:t>
            </a:r>
          </a:p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304800" y="1219200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Just enter your Twitter ID at the Tagxedo homepage </a:t>
            </a:r>
            <a:r>
              <a:rPr i="0"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http://www.tagxedo.com</a:t>
            </a:r>
          </a:p>
        </p:txBody>
      </p:sp>
      <p:pic>
        <p:nvPicPr>
          <p:cNvPr id="101" name="Shape 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100" y="2336825"/>
            <a:ext cx="6040949" cy="496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Find out Who Follow You at Twitter</a:t>
            </a:r>
          </a:p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304800" y="1828800"/>
            <a:ext cx="9626599" cy="55626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the Tagxedo Twitter App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9595"/>
              </a:buClr>
              <a:buSzPct val="98765"/>
              <a:buFont typeface="Courier New"/>
              <a:buChar char="o"/>
            </a:pP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http://www.tagxedo.com/fun/twitter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Biographies ("descriptions") of your followers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Up to the most recent 500 followers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Easy to share at Facebook or Tweet about it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2666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2400" y="4368775"/>
            <a:ext cx="5794100" cy="2835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7416800" y="6197600"/>
            <a:ext cx="1903225" cy="93477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@tagxedo's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followers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Poster of Your Favorite Celebrity</a:t>
            </a:r>
          </a:p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249075" y="1062325"/>
            <a:ext cx="4807600" cy="62646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For example, see Celebrity Tagxedo for celebrities like Sarah Silverman, Leonardo DiCaprio, and more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i="0" sz="2666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(</a:t>
            </a:r>
            <a:r>
              <a:rPr i="0"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http://celebrity.tagxedo.com</a:t>
            </a: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</a:p>
        </p:txBody>
      </p:sp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7225" y="1049225"/>
            <a:ext cx="4872699" cy="554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Surround Yourself with Friends</a:t>
            </a:r>
          </a:p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203200" y="1015975"/>
            <a:ext cx="9565649" cy="1547774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Turn names of your friends into a heart-shaped Tagxedo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Facebook app </a:t>
            </a: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apps.facebook.com/tagxedo</a:t>
            </a:r>
          </a:p>
        </p:txBody>
      </p:sp>
      <p:pic>
        <p:nvPicPr>
          <p:cNvPr id="123" name="Shape 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" y="2133600"/>
            <a:ext cx="5302900" cy="529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Singable Tagxedo</a:t>
            </a:r>
          </a:p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304800" y="1828800"/>
            <a:ext cx="9626599" cy="55626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"Leaving on a Jet Plane" by John Denver</a:t>
            </a: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400" y="2539975"/>
            <a:ext cx="7141899" cy="466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Self Portrait</a:t>
            </a:r>
          </a:p>
        </p:txBody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170425" y="1015975"/>
            <a:ext cx="9579900" cy="55234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it as your avatar (Facebook, Twitter, etc)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showing just enough and not too much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Tips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Not all photos work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Need high contrast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Adjust threshold and blur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Capture/Undo/Redo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Prefer "Light" themes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Photos can be color or B&amp;W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Examples of "Ideal Photos"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Steve Jobs' B&amp;W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Abraham Lincoln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2800" y="2235200"/>
            <a:ext cx="3958224" cy="497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Say Thanks with Tagxedo</a:t>
            </a:r>
          </a:p>
        </p:txBody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78650" y="1015975"/>
            <a:ext cx="9851024" cy="5554525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Great for note, sign, frame</a:t>
            </a:r>
            <a:b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</a:b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Tips</a:t>
            </a:r>
            <a:b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</a:b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"Normalize Frequency" for a smooth distribution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Customize it with the person's name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Highlight "Thank You" with a different color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9595"/>
              </a:buClr>
              <a:buSzPct val="98765"/>
              <a:buFont typeface="Arial"/>
              <a:buChar char="●"/>
            </a:pP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http://www.omniglot.com/language/phrases/thankyou.htm</a:t>
            </a:r>
            <a:b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</a:br>
          </a:p>
        </p:txBody>
      </p:sp>
      <p:pic>
        <p:nvPicPr>
          <p:cNvPr id="144" name="Shape 1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2000" y="3860800"/>
            <a:ext cx="7155174" cy="35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Critique Your Resume</a:t>
            </a:r>
          </a:p>
        </p:txBody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293725" y="1020425"/>
            <a:ext cx="5464274" cy="660444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See from a different perspective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Get instant feedback on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of keywords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Tone + Focus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e.g. what I did vs. how it impacted the company vs. what skills I process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 simple "scanbot" test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Good approximation of what recruiters will see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If you are not impressed by the top words, neither will your recruiters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1200" y="1208875"/>
            <a:ext cx="4203375" cy="577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Graduation Card</a:t>
            </a:r>
          </a:p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304800" y="1015975"/>
            <a:ext cx="9624949" cy="55500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words of encouragement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Customize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Name of student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Name of school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Theme of school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"Class of 20xx"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graduation-related shapes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cap and gown, school logo, ...</a:t>
            </a:r>
          </a:p>
        </p:txBody>
      </p:sp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9200" y="2438400"/>
            <a:ext cx="3635524" cy="51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200" y="4572000"/>
            <a:ext cx="5182349" cy="293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What is this About?</a:t>
            </a:r>
          </a:p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304800" y="1117600"/>
            <a:ext cx="9624949" cy="55500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Words + Image + Tagxedo = Amazing Visual Arts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Tagxedo is versatile, flexible, and fun!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Hence, 101 Ways to Use Tagxedo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Each way is unique, and illustrated with an example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 focus on </a:t>
            </a:r>
            <a:r>
              <a:rPr i="1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unique </a:t>
            </a: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techniques or use models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The number of variants certainly far exceed 101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Caution: Google Docs may not look right on IE6/IE7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IE8, Firefox, Safari, Opera all somewhat okay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Different browsers render HTML differently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Best viewed in Chrome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Hope this inspire you to make your own Tagxedo!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And please help me spread the word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Use this URL: </a:t>
            </a:r>
            <a:r>
              <a:rPr b="1" lang="en-US" sz="2666" u="sng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http://bit.ly/101tagxedo</a:t>
            </a:r>
          </a:p>
        </p:txBody>
      </p:sp>
      <p:sp>
        <p:nvSpPr>
          <p:cNvPr id="32" name="Shape 32"/>
          <p:cNvSpPr txBox="1"/>
          <p:nvPr/>
        </p:nvSpPr>
        <p:spPr>
          <a:xfrm>
            <a:off x="2743200" y="6908775"/>
            <a:ext cx="6766199" cy="4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r">
              <a:lnSpc>
                <a:spcPct val="100000"/>
              </a:lnSpc>
              <a:spcBef>
                <a:spcPts val="0"/>
              </a:spcBef>
              <a:buNone/>
            </a:pPr>
            <a:r>
              <a:rPr i="1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Hardy Leung (ksleung@tagxedo.com)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304800" y="304800"/>
            <a:ext cx="96266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Stylize Your PowerPoint Presentations</a:t>
            </a:r>
          </a:p>
        </p:txBody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183525" y="1117600"/>
            <a:ext cx="6523299" cy="6328974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Tagxedo effectively to separate out different sections of a long presentation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text from the presentation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a low-constrast custom theme as the backdrop ('Low' ffffff aaaaaa)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Normalize frequency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Suppose the section is about Photography, add this to the text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Photography:#ff0000:@0:1000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(red, horizontal, freq = 1000)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one Tagxedo for each section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Only need to change one line and then hit respin!</a:t>
            </a:r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7200" y="1015975"/>
            <a:ext cx="3165199" cy="202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4075" y="5384775"/>
            <a:ext cx="3203650" cy="20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7200" y="3224950"/>
            <a:ext cx="3203325" cy="19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304800" y="304800"/>
            <a:ext cx="96266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Analyze Search Keywords (SEO)</a:t>
            </a:r>
          </a:p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304800" y="1015975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Take your Google Analytics search keywords, and massage the data to the form &lt;word&gt;::frequency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Options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Combine Related Words = No, Allow Numbers = Yes, Allow Punctuations = Yes, Frequency Modifier = ::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Normalize frequency, Classic Cloud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Learn from it, and optimize your site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Example: Google Analytics on Tagxedo</a:t>
            </a:r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8475" y="4775200"/>
            <a:ext cx="4727874" cy="260507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/>
        </p:nvSpPr>
        <p:spPr>
          <a:xfrm>
            <a:off x="711200" y="4876800"/>
            <a:ext cx="3926500" cy="55062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* word cloud &gt; tag cloud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406400" y="5791200"/>
            <a:ext cx="4458675" cy="14053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* Tagxedo hard to spell?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remember: starts with Tag, rthymes with Tuxedo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Show Some Love</a:t>
            </a:r>
          </a:p>
        </p:txBody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315000" y="1196175"/>
            <a:ext cx="8475150" cy="689624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your own unique expression of love</a:t>
            </a:r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930400"/>
            <a:ext cx="5447900" cy="534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Say I Love You in 101 Ways</a:t>
            </a:r>
          </a:p>
        </p:txBody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304800" y="1828800"/>
            <a:ext cx="9626599" cy="55626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http://www.romancestuck.com/i-love-you-100-ways.htm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2666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Shape 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" y="2946400"/>
            <a:ext cx="9143999" cy="367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Thank You Card</a:t>
            </a:r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280850" y="1015975"/>
            <a:ext cx="6418850" cy="5542824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names of people who came to your party, shower, or seminar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Need to be careful with options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Don't Combine Identical Words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Allow Punctuations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Tilde (e.g. "Hardy~L.")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Optionally highlight words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all fonts to reflect diversity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800" y="4470400"/>
            <a:ext cx="3232724" cy="30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8800" y="812800"/>
            <a:ext cx="3104975" cy="478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Class Tagxedo</a:t>
            </a:r>
          </a:p>
        </p:txBody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280850" y="1117600"/>
            <a:ext cx="9750349" cy="5539124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an artwork representing the class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Teacher first makes a sample Tagxedo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careful about students with the same name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Teacher's name (or class name) in higher frequency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Decides on the background color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Each student can now decide his/her own font and color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One time decision, so choose wisely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Teacher takes the input and respins "all" 10 times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Class votes for the best Tagxedo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Learning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Express himself/herself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Appreciate typography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Show unity</a:t>
            </a:r>
          </a:p>
        </p:txBody>
      </p:sp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9600" y="4876800"/>
            <a:ext cx="3814400" cy="257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Summarize a Sermon with Tagxedo</a:t>
            </a:r>
          </a:p>
        </p:txBody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226050" y="1015975"/>
            <a:ext cx="8312375" cy="54676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Summarize a sermon, a scripture, or the entire bible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Or any religious or inspirational readings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B/W and W/B both work great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Already rich in beautiful words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Great for framing</a:t>
            </a:r>
          </a:p>
        </p:txBody>
      </p:sp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7200" y="2133600"/>
            <a:ext cx="3196774" cy="54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800" y="4267200"/>
            <a:ext cx="5545850" cy="294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203200" y="2336775"/>
            <a:ext cx="9620025" cy="9811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Banner Logo for your Blog</a:t>
            </a:r>
          </a:p>
        </p:txBody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203200" y="3048000"/>
            <a:ext cx="9603725" cy="34336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Tagxedo from text of your blog as banner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To force a certain aspect ratio, use custom image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"Normalize Frequency" for a smooth distribution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Optionally highlight the name of your site (different color and font)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Bonus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Change background color (Layout Options) to match that of your blog</a:t>
            </a:r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160725" cy="231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Expand Your Vocabulary</a:t>
            </a:r>
          </a:p>
        </p:txBody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203200" y="914400"/>
            <a:ext cx="5442749" cy="59518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Take a concept and use reverse dictionary to find related concepts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9595"/>
              </a:buClr>
              <a:buSzPct val="98765"/>
              <a:buFont typeface="Courier New"/>
              <a:buChar char="o"/>
            </a:pP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http://www.onelook.com/reverse-dictionary.shtml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Sorted list of related phrases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Normalize frequency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Custom color to reveal the original word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Find words outside your language comfort zone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Learn related concepts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Expand and improve your vocabulary</a:t>
            </a:r>
          </a:p>
        </p:txBody>
      </p:sp>
      <p:pic>
        <p:nvPicPr>
          <p:cNvPr id="228" name="Shape 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4800" y="4470400"/>
            <a:ext cx="4639350" cy="306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9200" y="1727175"/>
            <a:ext cx="3704099" cy="249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Pay Tribute</a:t>
            </a:r>
          </a:p>
        </p:txBody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214825" y="1102550"/>
            <a:ext cx="7438400" cy="8127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Pay tribute with words and images</a:t>
            </a:r>
          </a:p>
        </p:txBody>
      </p:sp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800" y="1727175"/>
            <a:ext cx="4451749" cy="56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 txBox="1"/>
          <p:nvPr/>
        </p:nvSpPr>
        <p:spPr>
          <a:xfrm>
            <a:off x="5283200" y="5486400"/>
            <a:ext cx="2980175" cy="105082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Fans' tribute to Michael Jackson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304800" y="228600"/>
            <a:ext cx="96266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Tagxedo Skills</a:t>
            </a:r>
          </a:p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304800" y="1015975"/>
            <a:ext cx="9603725" cy="6481274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Basic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Load, save, respin (color, theme, orientation, font)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Default shapes (e.g. heart, dove)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Intermediate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Custom shapes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More respin (make selection, use lock)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History mode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Options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1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punctuation, numbers, common/identical Words, tightness, emphasis, word count, hard boundary, font preference, Deja Vu, skip words, normalized frequency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Tilde (~) and frequency modifiers (e.g. Love:20)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Advanced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Custom fonts, more custom shapes (with editing)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Turn Your Own Handwriting into Artworks</a:t>
            </a:r>
          </a:p>
        </p:txBody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304800" y="1015975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Create your own handwriting font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Add the custom font to Tagxedo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Easy to tell if a font is good or bad in Tagxedo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it to create artwork for use in scrapbook, poster, tag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e.g. your writing + shape + font + cutout = scrapbook art</a:t>
            </a:r>
          </a:p>
        </p:txBody>
      </p:sp>
      <p:pic>
        <p:nvPicPr>
          <p:cNvPr id="244" name="Shape 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600" y="3149575"/>
            <a:ext cx="5605525" cy="4388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Decorate With Tagxedo</a:t>
            </a:r>
          </a:p>
        </p:txBody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304800" y="1219200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posters or picture frames of your most impressive Tagxedo artworks for decoration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Home, kids' rooms, or classroom, lobby, hallway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Also works great for conference rooms with themed names (e.g. named after countries, animals, pop singers)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Attractive and elegant</a:t>
            </a:r>
          </a:p>
        </p:txBody>
      </p:sp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1200" y="3759175"/>
            <a:ext cx="2470024" cy="32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3600" y="4165600"/>
            <a:ext cx="3284574" cy="232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Advertise a Product</a:t>
            </a:r>
          </a:p>
        </p:txBody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288400" y="1015975"/>
            <a:ext cx="9737525" cy="5643475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an ad using Tagxedo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Eye catching, refreshing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Example of a Fish Oil Supplement Ad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Touting benefits of fish oil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words describing the benefits, and shape of a fish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Normalized frequencies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Many customization possibilities</a:t>
            </a:r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4165600"/>
            <a:ext cx="4849499" cy="332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Break the Ice</a:t>
            </a:r>
          </a:p>
        </p:txBody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304800" y="1015975"/>
            <a:ext cx="9625599" cy="55557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At the beginning of the school year, ask each student to make a Tagxedo about himself/herself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Show a sample (e.g. one about you, or previous class)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What you like, what's unique about you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Normalize Frequency make the exercise much easier (just give an ordered list of words or phrases)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classic cloud: &gt;40 words/phrases shape: &gt;100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Each student gets a few minutes to talk about themselves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Easiest - each makes a list, teacher makes Tagxedoes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Hardest - each makes own Tagxedo (with shape)</a:t>
            </a:r>
          </a:p>
        </p:txBody>
      </p:sp>
      <p:pic>
        <p:nvPicPr>
          <p:cNvPr id="266" name="Shape 2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2400" y="5181600"/>
            <a:ext cx="3952149" cy="23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Cover</a:t>
            </a:r>
          </a:p>
        </p:txBody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256000" y="1015975"/>
            <a:ext cx="5239550" cy="55087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book, essay, or notebook cover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Easy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Choose a shape that best represents the project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text from the project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Advanced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Embed the title of the book/essay/project into the Tagxedo and show it in a different color/font/size</a:t>
            </a:r>
          </a:p>
        </p:txBody>
      </p:sp>
      <p:pic>
        <p:nvPicPr>
          <p:cNvPr id="273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6400" y="4876800"/>
            <a:ext cx="4290750" cy="260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0" y="507975"/>
            <a:ext cx="3059175" cy="419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Decorate Marketing Pamphlets/Datasheets</a:t>
            </a:r>
          </a:p>
        </p:txBody>
      </p:sp>
      <p:sp>
        <p:nvSpPr>
          <p:cNvPr id="280" name="Shape 280"/>
          <p:cNvSpPr txBox="1"/>
          <p:nvPr>
            <p:ph idx="1" type="body"/>
          </p:nvPr>
        </p:nvSpPr>
        <p:spPr>
          <a:xfrm>
            <a:off x="304800" y="1828800"/>
            <a:ext cx="9626599" cy="55626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Complement your product datasheets or marketing materials with a Tagxedo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Summarize the products or message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Birds-eye view, captivating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Customers get a gist in one glance</a:t>
            </a:r>
          </a:p>
        </p:txBody>
      </p:sp>
      <p:pic>
        <p:nvPicPr>
          <p:cNvPr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2400" y="4165600"/>
            <a:ext cx="6081599" cy="311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an Art Out of Any Text</a:t>
            </a:r>
          </a:p>
        </p:txBody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285225" y="1117600"/>
            <a:ext cx="4915125" cy="65786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Literally any text can be turned into something interesting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source code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movie script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Even non-text (actually quite interesting!)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Pdf, Dll, Doc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Example shown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Source code of Tagxedo visualized in Tagxedo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Top: Words only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Bottom: numbers and punctuations</a:t>
            </a:r>
          </a:p>
        </p:txBody>
      </p:sp>
      <p:pic>
        <p:nvPicPr>
          <p:cNvPr id="288" name="Shape 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600" y="4267200"/>
            <a:ext cx="4820524" cy="317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1600" y="991550"/>
            <a:ext cx="4782274" cy="31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Show Your Customer Testimony</a:t>
            </a:r>
          </a:p>
        </p:txBody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304800" y="1117600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Show how much your customers love you with a Tagxedo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The example was based on actual testimony from 11 customers (text used as-is) of a wedding cake shop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Heart shape, logo, custom cloud all work well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Hand fonts or light-hearted fonts</a:t>
            </a:r>
          </a:p>
        </p:txBody>
      </p:sp>
      <p:pic>
        <p:nvPicPr>
          <p:cNvPr id="296" name="Shape 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475" y="3352800"/>
            <a:ext cx="4542724" cy="413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Beautiful Sentence</a:t>
            </a:r>
          </a:p>
        </p:txBody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x="285225" y="1117600"/>
            <a:ext cx="9745599" cy="5532824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Even a </a:t>
            </a: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single </a:t>
            </a: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sentence can make a beautiful Tagxedo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Tips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Classic cloud (since few words in a sentence)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Normalize frequency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Pay attention to punctuation (e.g. I've)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Selective highlighting of choice words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Quotable quotes, excerpts of lyrics, and memes of the day</a:t>
            </a:r>
          </a:p>
        </p:txBody>
      </p:sp>
      <p:pic>
        <p:nvPicPr>
          <p:cNvPr id="303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00" y="4368775"/>
            <a:ext cx="4708624" cy="307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4800" y="4267200"/>
            <a:ext cx="4593050" cy="32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Poem Tagxedo</a:t>
            </a:r>
          </a:p>
        </p:txBody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304800" y="1015975"/>
            <a:ext cx="9625599" cy="55557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Take your favorite poem and make an inspiring Tagxedo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Copy the entire text of the poem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Do not combine related or identical words, and do not remove common words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So that the entire text appears as is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Normalize frequency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Color the first line of text differently</a:t>
            </a:r>
          </a:p>
        </p:txBody>
      </p:sp>
      <p:pic>
        <p:nvPicPr>
          <p:cNvPr id="311" name="Shape 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5475" y="3962400"/>
            <a:ext cx="2989374" cy="29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4063975"/>
            <a:ext cx="4502724" cy="25928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/>
          <p:nvPr/>
        </p:nvSpPr>
        <p:spPr>
          <a:xfrm>
            <a:off x="4457400" y="6897250"/>
            <a:ext cx="4635049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5"/>
              </a:rPr>
              <a:t>I Do Not Love You Except ...</a:t>
            </a:r>
          </a:p>
        </p:txBody>
      </p:sp>
      <p:sp>
        <p:nvSpPr>
          <p:cNvPr id="314" name="Shape 314"/>
          <p:cNvSpPr txBox="1"/>
          <p:nvPr/>
        </p:nvSpPr>
        <p:spPr>
          <a:xfrm>
            <a:off x="609600" y="6705600"/>
            <a:ext cx="3389949" cy="60182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6"/>
              </a:rPr>
              <a:t>The Road Not Taken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Summarize a Presentation</a:t>
            </a:r>
          </a:p>
        </p:txBody>
      </p:sp>
      <p:sp>
        <p:nvSpPr>
          <p:cNvPr id="44" name="Shape 44"/>
          <p:cNvSpPr txBox="1"/>
          <p:nvPr>
            <p:ph idx="1" type="body"/>
          </p:nvPr>
        </p:nvSpPr>
        <p:spPr>
          <a:xfrm>
            <a:off x="275300" y="1714075"/>
            <a:ext cx="4685124" cy="5640325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Steve Jobs' </a:t>
            </a:r>
            <a:r>
              <a:rPr i="1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"We Are Not Perfect"</a:t>
            </a: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Press Conference</a:t>
            </a:r>
          </a:p>
        </p:txBody>
      </p:sp>
      <p:pic>
        <p:nvPicPr>
          <p:cNvPr id="45" name="Shape 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15975"/>
            <a:ext cx="5179375" cy="63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Savor Your Memory</a:t>
            </a:r>
          </a:p>
        </p:txBody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304800" y="1015975"/>
            <a:ext cx="9625599" cy="55557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Tagxedo out of your memory of the good o' days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Memorial things that you did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Favorite places to be with friends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People you loved and people who changed you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For younger folks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Capture the best days with your friends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Share the memory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Say how you feel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Wonderful gift to friends</a:t>
            </a:r>
          </a:p>
        </p:txBody>
      </p:sp>
      <p:pic>
        <p:nvPicPr>
          <p:cNvPr id="321" name="Shape 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3200" y="3860800"/>
            <a:ext cx="4745275" cy="364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Discover Your Personality</a:t>
            </a:r>
          </a:p>
        </p:txBody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304800" y="1117600"/>
            <a:ext cx="9625599" cy="55557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list of 100 </a:t>
            </a: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values</a:t>
            </a: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or personality traits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Each person give a score for each value (0-100)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Love:100 Coolness:50 Control:20 Flexibility:70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Feed the data to Tagxedo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the "Deja Vu" option, show maximum 50 words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Normalize Frequency - forcing a ranking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Tagxedoes and compare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Find similarity, differences among people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Games for bridal shower, couple dates, self introspection, ice breaker</a:t>
            </a:r>
          </a:p>
        </p:txBody>
      </p:sp>
      <p:pic>
        <p:nvPicPr>
          <p:cNvPr id="328" name="Shape 3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8000" y="4876800"/>
            <a:ext cx="4140275" cy="260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Start a Class Topic</a:t>
            </a:r>
          </a:p>
        </p:txBody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304800" y="1015975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Start a class topic with Tagxedo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Civil right, cold war, jazz, world cup, Lady Gaga ...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Wikipedia (http://en.wikipedia.org/wiki/&lt;topic&gt;)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preset font/theme/orientation and options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Can be interactive (e.g. class is interested in Malcolm X, so let's make one right then and there)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Talk the Tagxedo, and write down keywords for more detailed discussion</a:t>
            </a:r>
          </a:p>
        </p:txBody>
      </p:sp>
      <p:pic>
        <p:nvPicPr>
          <p:cNvPr id="335" name="Shape 3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0800" y="4470400"/>
            <a:ext cx="4644374" cy="299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Improve Students' Writing Skill</a:t>
            </a:r>
          </a:p>
        </p:txBody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304800" y="1219200"/>
            <a:ext cx="9625599" cy="55557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Adapted from a </a:t>
            </a: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Wordle suggestion</a:t>
            </a: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made by </a:t>
            </a: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Russeltarr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Turn a student's history essay into a Tagxedo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"Customize Words" to take out common English words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See if the class can figure out (a) the topic, and (b) the title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If they fail to do so, it means the essay lacks sufficient focus on the question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"Normalize Frequency" if distribution is out of whack</a:t>
            </a:r>
          </a:p>
        </p:txBody>
      </p:sp>
      <p:pic>
        <p:nvPicPr>
          <p:cNvPr id="342" name="Shape 3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6000" y="4267200"/>
            <a:ext cx="7273649" cy="312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Convert any "Top 100" to a Cloud View</a:t>
            </a:r>
          </a:p>
        </p:txBody>
      </p:sp>
      <p:sp>
        <p:nvSpPr>
          <p:cNvPr id="348" name="Shape 348"/>
          <p:cNvSpPr txBox="1"/>
          <p:nvPr>
            <p:ph idx="1" type="body"/>
          </p:nvPr>
        </p:nvSpPr>
        <p:spPr>
          <a:xfrm>
            <a:off x="203200" y="1015975"/>
            <a:ext cx="9742624" cy="55347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Rank the list from top to bottom + Normalize Frequency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50-100 seems to work well, 25-50 may also work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Classic cloud is more appropriate for smaller number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Change tightness and/or "Spread" to adjust dramatization</a:t>
            </a:r>
          </a:p>
        </p:txBody>
      </p:sp>
      <p:pic>
        <p:nvPicPr>
          <p:cNvPr id="349" name="Shape 3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251200"/>
            <a:ext cx="5121549" cy="340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8000" y="2844775"/>
            <a:ext cx="4332024" cy="3962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 txBox="1"/>
          <p:nvPr/>
        </p:nvSpPr>
        <p:spPr>
          <a:xfrm>
            <a:off x="406400" y="6705600"/>
            <a:ext cx="2891049" cy="8996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Rolling Stone Top 100 Vocalists</a:t>
            </a:r>
          </a:p>
        </p:txBody>
      </p:sp>
      <p:sp>
        <p:nvSpPr>
          <p:cNvPr id="352" name="Shape 352"/>
          <p:cNvSpPr txBox="1"/>
          <p:nvPr/>
        </p:nvSpPr>
        <p:spPr>
          <a:xfrm>
            <a:off x="5270875" y="6908775"/>
            <a:ext cx="4669249" cy="49292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100 Top Movies of All Time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Visualize Most Any Textual Data</a:t>
            </a:r>
          </a:p>
        </p:txBody>
      </p:sp>
      <p:sp>
        <p:nvSpPr>
          <p:cNvPr id="358" name="Shape 358"/>
          <p:cNvSpPr txBox="1"/>
          <p:nvPr>
            <p:ph idx="1" type="body"/>
          </p:nvPr>
        </p:nvSpPr>
        <p:spPr>
          <a:xfrm>
            <a:off x="304800" y="1117600"/>
            <a:ext cx="9624949" cy="55500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Most any textual data, formal or informal, can be visualized in Tagxedo, often offering interesting perspectives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List of common misspelled words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Overused marketing terms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Lotto statistics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Tips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Normalize frequency when appropriate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Using all fonts conveys diversity</a:t>
            </a:r>
          </a:p>
        </p:txBody>
      </p:sp>
      <p:pic>
        <p:nvPicPr>
          <p:cNvPr id="359" name="Shape 3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0875" y="5077650"/>
            <a:ext cx="3364375" cy="186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700" y="4772650"/>
            <a:ext cx="3493849" cy="210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6800" y="2133600"/>
            <a:ext cx="2547375" cy="384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Shape 362"/>
          <p:cNvSpPr txBox="1"/>
          <p:nvPr/>
        </p:nvSpPr>
        <p:spPr>
          <a:xfrm>
            <a:off x="101600" y="7010400"/>
            <a:ext cx="3527575" cy="53417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overused in marketing</a:t>
            </a:r>
          </a:p>
        </p:txBody>
      </p:sp>
      <p:sp>
        <p:nvSpPr>
          <p:cNvPr id="363" name="Shape 363"/>
          <p:cNvSpPr txBox="1"/>
          <p:nvPr/>
        </p:nvSpPr>
        <p:spPr>
          <a:xfrm>
            <a:off x="4060175" y="6909600"/>
            <a:ext cx="2974974" cy="656499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often misspelled</a:t>
            </a:r>
          </a:p>
        </p:txBody>
      </p:sp>
      <p:sp>
        <p:nvSpPr>
          <p:cNvPr id="364" name="Shape 364"/>
          <p:cNvSpPr txBox="1"/>
          <p:nvPr/>
        </p:nvSpPr>
        <p:spPr>
          <a:xfrm>
            <a:off x="7518400" y="6096000"/>
            <a:ext cx="2359950" cy="891149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Lotto winning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likelihood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Tell People What Your Company Does</a:t>
            </a:r>
          </a:p>
        </p:txBody>
      </p:sp>
      <p:sp>
        <p:nvSpPr>
          <p:cNvPr id="370" name="Shape 370"/>
          <p:cNvSpPr txBox="1"/>
          <p:nvPr>
            <p:ph idx="1" type="body"/>
          </p:nvPr>
        </p:nvSpPr>
        <p:spPr>
          <a:xfrm>
            <a:off x="78650" y="1015975"/>
            <a:ext cx="7421675" cy="2909675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List keywords describing your company and use "Normalize Frequency"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your company logo or initials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Single letter often looks very good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Some "fat" fonts work very well with initials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e.g. </a:t>
            </a: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Fette Egyptienne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Signs, posters, store front displays, etc.</a:t>
            </a:r>
          </a:p>
        </p:txBody>
      </p:sp>
      <p:pic>
        <p:nvPicPr>
          <p:cNvPr id="371" name="Shape 3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8400" y="1422375"/>
            <a:ext cx="2424624" cy="398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Shape 3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200" y="4063975"/>
            <a:ext cx="3875024" cy="3384449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 txBox="1"/>
          <p:nvPr/>
        </p:nvSpPr>
        <p:spPr>
          <a:xfrm>
            <a:off x="4675975" y="6604300"/>
            <a:ext cx="3031549" cy="891649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 Denver printing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company ("d")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7518400" y="5486400"/>
            <a:ext cx="2351050" cy="545249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Tagxedo ("t")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Business Card Design</a:t>
            </a:r>
          </a:p>
        </p:txBody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x="304800" y="1117600"/>
            <a:ext cx="9620874" cy="5562024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Add a Tagxedo to the back of the business card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 need to repeat what's in the front (email, phone #), but use it as </a:t>
            </a: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an extended introduction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Remind people what you do, or what you offer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Normalize frequency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a different font/color for your name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custom shape (hard to get it right) or classic cloud</a:t>
            </a:r>
          </a:p>
        </p:txBody>
      </p:sp>
      <p:pic>
        <p:nvPicPr>
          <p:cNvPr id="381" name="Shape 3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4470400"/>
            <a:ext cx="4662500" cy="27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3200" y="4572000"/>
            <a:ext cx="4354950" cy="271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Contrast Candidates in a Political Debate</a:t>
            </a:r>
          </a:p>
        </p:txBody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304850" y="906975"/>
            <a:ext cx="9649399" cy="3708824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Tagxedo provides a first-order analysis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Debates, speeches, slogans, promises, etc.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The following example compares the words of Julia Gillard (incumbent) and Tony Abbott in the Australian election debate (July 25, 2010)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Normalized Frequencies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show </a:t>
            </a:r>
            <a:r>
              <a:rPr i="1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relative</a:t>
            </a: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, not absolute, importance of words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Gillard said "I believe" and "Australian people" a lot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Abbott frequently laid blame at the "Government"</a:t>
            </a:r>
          </a:p>
        </p:txBody>
      </p:sp>
      <p:pic>
        <p:nvPicPr>
          <p:cNvPr id="389" name="Shape 3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200" y="4775200"/>
            <a:ext cx="3481124" cy="263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Shape 3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2400" y="4733450"/>
            <a:ext cx="3481924" cy="272567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Shape 391"/>
          <p:cNvSpPr txBox="1"/>
          <p:nvPr/>
        </p:nvSpPr>
        <p:spPr>
          <a:xfrm>
            <a:off x="2844800" y="6807200"/>
            <a:ext cx="2002750" cy="5018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Julia Gillard</a:t>
            </a:r>
          </a:p>
        </p:txBody>
      </p:sp>
      <p:sp>
        <p:nvSpPr>
          <p:cNvPr id="392" name="Shape 392"/>
          <p:cNvSpPr txBox="1"/>
          <p:nvPr/>
        </p:nvSpPr>
        <p:spPr>
          <a:xfrm>
            <a:off x="6604000" y="6807200"/>
            <a:ext cx="2002750" cy="5018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Tony Abbott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Summarize a Field Trip Report</a:t>
            </a:r>
          </a:p>
        </p:txBody>
      </p:sp>
      <p:sp>
        <p:nvSpPr>
          <p:cNvPr id="398" name="Shape 398"/>
          <p:cNvSpPr txBox="1"/>
          <p:nvPr>
            <p:ph idx="1" type="body"/>
          </p:nvPr>
        </p:nvSpPr>
        <p:spPr>
          <a:xfrm>
            <a:off x="157300" y="1015975"/>
            <a:ext cx="9927725" cy="46678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Tagxedo out of your field trip report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related shapes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Example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 bird watching field trip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Each student writes his/her own report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Each group (of 5 students) write a more comprehensive report, complete with pictures and research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 Tagxedo is made of the words in the report and shape of a bird (actual picture)</a:t>
            </a:r>
          </a:p>
        </p:txBody>
      </p:sp>
      <p:pic>
        <p:nvPicPr>
          <p:cNvPr id="399" name="Shape 3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0000" y="4572000"/>
            <a:ext cx="4601699" cy="299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Compare Similar Documents</a:t>
            </a:r>
          </a:p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304800" y="1828800"/>
            <a:ext cx="9626599" cy="55626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option "Deja Vu" to show identical words in the same color</a:t>
            </a:r>
          </a:p>
        </p:txBody>
      </p:sp>
      <p:pic>
        <p:nvPicPr>
          <p:cNvPr id="52" name="Shape 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6400" y="2539975"/>
            <a:ext cx="6116749" cy="231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6400" y="5079975"/>
            <a:ext cx="6133150" cy="231009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 txBox="1"/>
          <p:nvPr/>
        </p:nvSpPr>
        <p:spPr>
          <a:xfrm>
            <a:off x="812800" y="3962400"/>
            <a:ext cx="2047025" cy="91557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George</a:t>
            </a:r>
          </a:p>
          <a:p>
            <a:pPr lvl="0" rtl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Washington</a:t>
            </a:r>
          </a:p>
        </p:txBody>
      </p:sp>
      <p:sp>
        <p:nvSpPr>
          <p:cNvPr id="55" name="Shape 55"/>
          <p:cNvSpPr txBox="1"/>
          <p:nvPr/>
        </p:nvSpPr>
        <p:spPr>
          <a:xfrm>
            <a:off x="812800" y="6502400"/>
            <a:ext cx="2047025" cy="91557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Thomas</a:t>
            </a:r>
          </a:p>
          <a:p>
            <a:pPr lvl="0" rtl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Jefferson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Summarize Chapters of a Book</a:t>
            </a:r>
          </a:p>
        </p:txBody>
      </p:sp>
      <p:sp>
        <p:nvSpPr>
          <p:cNvPr id="405" name="Shape 405"/>
          <p:cNvSpPr txBox="1"/>
          <p:nvPr>
            <p:ph idx="1" type="body"/>
          </p:nvPr>
        </p:nvSpPr>
        <p:spPr>
          <a:xfrm>
            <a:off x="157300" y="1015975"/>
            <a:ext cx="6484424" cy="5538874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Summarize chapters of a book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text from the chapter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Highlight selected words to summarize the chapter or lead to the next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related shape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Example: Tom Sawyer, steamboat (silhouettes)</a:t>
            </a:r>
          </a:p>
        </p:txBody>
      </p:sp>
      <p:pic>
        <p:nvPicPr>
          <p:cNvPr id="406" name="Shape 4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800" y="914400"/>
            <a:ext cx="2892349" cy="55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0800" y="4673575"/>
            <a:ext cx="4857900" cy="284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Appreciate Other Languages</a:t>
            </a:r>
          </a:p>
        </p:txBody>
      </p:sp>
      <p:sp>
        <p:nvSpPr>
          <p:cNvPr id="413" name="Shape 413"/>
          <p:cNvSpPr txBox="1"/>
          <p:nvPr>
            <p:ph idx="1" type="body"/>
          </p:nvPr>
        </p:nvSpPr>
        <p:spPr>
          <a:xfrm>
            <a:off x="304800" y="1015975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Tagxedo with non-Latin languages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Chinese, Japanese, Korean, Hebrew, Russian, ...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Classic poems, literatures, etc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Also try Google Translate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e.g. translate "The Road Not Taken" to Chinese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Consider the "NonLatin Heuristics" option.  On?  Off?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custom fonts (e.g. free Chinese font </a:t>
            </a: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here</a:t>
            </a: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Excellent learning opportunity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Introduce other cultures / appreciate diversity of writing languages / great for group project</a:t>
            </a:r>
          </a:p>
        </p:txBody>
      </p:sp>
      <p:pic>
        <p:nvPicPr>
          <p:cNvPr id="414" name="Shape 4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800" y="5384775"/>
            <a:ext cx="4188474" cy="211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3200" y="5384775"/>
            <a:ext cx="4088074" cy="215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Language Art</a:t>
            </a:r>
          </a:p>
        </p:txBody>
      </p:sp>
      <p:sp>
        <p:nvSpPr>
          <p:cNvPr id="421" name="Shape 421"/>
          <p:cNvSpPr txBox="1"/>
          <p:nvPr>
            <p:ph idx="1" type="body"/>
          </p:nvPr>
        </p:nvSpPr>
        <p:spPr>
          <a:xfrm>
            <a:off x="262175" y="1320800"/>
            <a:ext cx="6036199" cy="53251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multiple Tagxedoes of a famous literature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Original + multiple translations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Either turn off common word removal, or manually remove them in the translations as well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Google Translate as a backup solution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Compare and contrast the words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nice artwork display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Crazy idea: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English to Chinese to English!</a:t>
            </a:r>
          </a:p>
        </p:txBody>
      </p:sp>
      <p:pic>
        <p:nvPicPr>
          <p:cNvPr id="422" name="Shape 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7275" y="3136475"/>
            <a:ext cx="3379075" cy="222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4000" y="5486400"/>
            <a:ext cx="3421774" cy="201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Shape 4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4000" y="763650"/>
            <a:ext cx="3368600" cy="224072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Shape 425"/>
          <p:cNvSpPr txBox="1"/>
          <p:nvPr/>
        </p:nvSpPr>
        <p:spPr>
          <a:xfrm>
            <a:off x="1117600" y="6603975"/>
            <a:ext cx="5396175" cy="92802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Adventures of Huckleberry Finn in English, Spanish, and Chinese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Turn Your Name into an Artwork</a:t>
            </a:r>
          </a:p>
        </p:txBody>
      </p:sp>
      <p:sp>
        <p:nvSpPr>
          <p:cNvPr id="431" name="Shape 431"/>
          <p:cNvSpPr txBox="1"/>
          <p:nvPr>
            <p:ph idx="1" type="body"/>
          </p:nvPr>
        </p:nvSpPr>
        <p:spPr>
          <a:xfrm>
            <a:off x="304800" y="1015975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Repeat your name 200 times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Set "Combine Identical Words" to "No"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Set "Normalize Frequency" to "Yes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Tagxedo will size the words according to Zipf's Law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Set "Font Preference" to "All"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Idea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Room signs, stickers, portfolio inserts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Just don't brag about it, okay?</a:t>
            </a:r>
          </a:p>
        </p:txBody>
      </p:sp>
      <p:pic>
        <p:nvPicPr>
          <p:cNvPr id="432" name="Shape 4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0650" y="4470400"/>
            <a:ext cx="5589875" cy="301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Use Tagxedo as a Font Evaluator</a:t>
            </a:r>
          </a:p>
        </p:txBody>
      </p:sp>
      <p:pic>
        <p:nvPicPr>
          <p:cNvPr id="438" name="Shape 4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9225" y="4205025"/>
            <a:ext cx="4663724" cy="30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Shape 439"/>
          <p:cNvSpPr txBox="1"/>
          <p:nvPr>
            <p:ph idx="1" type="body"/>
          </p:nvPr>
        </p:nvSpPr>
        <p:spPr>
          <a:xfrm>
            <a:off x="275300" y="1815675"/>
            <a:ext cx="4483049" cy="5539674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Save Font File (TTF, OTF, .ZIP) from Font Websites (e.g. DaFont, FontSquirrel)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the "Add Font" feature to load the font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Excellent way to evaulate and compare fonts</a:t>
            </a:r>
          </a:p>
        </p:txBody>
      </p:sp>
      <p:pic>
        <p:nvPicPr>
          <p:cNvPr id="440" name="Shape 4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9225" y="1078250"/>
            <a:ext cx="4663700" cy="288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Clickable Tag Cloud for Your Site</a:t>
            </a:r>
          </a:p>
        </p:txBody>
      </p:sp>
      <p:sp>
        <p:nvSpPr>
          <p:cNvPr id="446" name="Shape 446"/>
          <p:cNvSpPr txBox="1"/>
          <p:nvPr>
            <p:ph idx="1" type="body"/>
          </p:nvPr>
        </p:nvSpPr>
        <p:spPr>
          <a:xfrm>
            <a:off x="275300" y="1757450"/>
            <a:ext cx="3987600" cy="5597375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Silverlight-based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Animated Words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Clickable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Require SL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Image-map-based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 animation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Clickable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 Flash/SL/JS required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See Blog for details</a:t>
            </a:r>
          </a:p>
        </p:txBody>
      </p:sp>
      <p:pic>
        <p:nvPicPr>
          <p:cNvPr id="447" name="Shape 4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5750" y="1508250"/>
            <a:ext cx="533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Name a Baby</a:t>
            </a:r>
          </a:p>
        </p:txBody>
      </p:sp>
      <p:sp>
        <p:nvSpPr>
          <p:cNvPr id="453" name="Shape 453"/>
          <p:cNvSpPr txBox="1"/>
          <p:nvPr>
            <p:ph idx="1" type="body"/>
          </p:nvPr>
        </p:nvSpPr>
        <p:spPr>
          <a:xfrm>
            <a:off x="225575" y="1167250"/>
            <a:ext cx="8771550" cy="5597274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Collect a list of candidate names, assign them with different weights (say between 5 and 100).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Create a Tagxedo using the classic cloud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See how your favorite names stand out in the presence of others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Adjust weights, and repeat (lock theme, font, and orientation)</a:t>
            </a:r>
          </a:p>
        </p:txBody>
      </p:sp>
      <p:pic>
        <p:nvPicPr>
          <p:cNvPr id="454" name="Shape 4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4125" y="3869000"/>
            <a:ext cx="7021625" cy="364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Juice up Important but Boring Documents</a:t>
            </a:r>
          </a:p>
        </p:txBody>
      </p:sp>
      <p:sp>
        <p:nvSpPr>
          <p:cNvPr id="460" name="Shape 460"/>
          <p:cNvSpPr txBox="1"/>
          <p:nvPr>
            <p:ph idx="1" type="body"/>
          </p:nvPr>
        </p:nvSpPr>
        <p:spPr>
          <a:xfrm>
            <a:off x="183525" y="1117600"/>
            <a:ext cx="9841974" cy="55426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Safety manuals, terms and conditions, legal documents, reference manuals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Turn them into Tagxedoes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Get a gist of what it is about (many have confusing titles)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Normalize frequency if necessary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Helpful if desirable to promote certain keywords (give them very high frequencies and then normalize)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2666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Shape 4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3700" y="4168800"/>
            <a:ext cx="4989449" cy="324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Pick a Theme</a:t>
            </a:r>
          </a:p>
        </p:txBody>
      </p:sp>
      <p:sp>
        <p:nvSpPr>
          <p:cNvPr id="467" name="Shape 467"/>
          <p:cNvSpPr txBox="1"/>
          <p:nvPr>
            <p:ph idx="1" type="body"/>
          </p:nvPr>
        </p:nvSpPr>
        <p:spPr>
          <a:xfrm>
            <a:off x="288400" y="1117600"/>
            <a:ext cx="9535175" cy="55426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Tagxedo to pick a theme (palette)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1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Wedding invitation, marketing event, personalized palette, stationery, corporate theme, etc.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Better visualization than the raw colors side by side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Tips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history mode for comparison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Set "Theme Preference" (any, bright, dark)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Add your own theme to Tagxedo to visualize</a:t>
            </a:r>
          </a:p>
        </p:txBody>
      </p:sp>
      <p:pic>
        <p:nvPicPr>
          <p:cNvPr id="468" name="Shape 4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4775200"/>
            <a:ext cx="2540000" cy="253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7425" y="4775200"/>
            <a:ext cx="2540000" cy="253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3550" y="4775200"/>
            <a:ext cx="2540000" cy="253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/>
          <p:nvPr>
            <p:ph type="title"/>
          </p:nvPr>
        </p:nvSpPr>
        <p:spPr>
          <a:xfrm>
            <a:off x="301500" y="301650"/>
            <a:ext cx="9620025" cy="9811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Teach Students about Cultures of the World</a:t>
            </a:r>
          </a:p>
        </p:txBody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275300" y="1219200"/>
            <a:ext cx="8778475" cy="58912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Fun way to learn geography, history, and culture of different countries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Great for projects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One country per student/group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Research, Prioritize words, Make Tagxedo, Give presentation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Turn the Tagxedoes into beautiful posters </a:t>
            </a:r>
          </a:p>
        </p:txBody>
      </p:sp>
      <p:pic>
        <p:nvPicPr>
          <p:cNvPr id="477" name="Shape 4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175" y="4676775"/>
            <a:ext cx="2796725" cy="278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Shape 4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7200" y="4673575"/>
            <a:ext cx="2805700" cy="28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9550" y="4675700"/>
            <a:ext cx="2854200" cy="274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Movie Review</a:t>
            </a:r>
          </a:p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157300" y="1727175"/>
            <a:ext cx="3827324" cy="550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Roger Ebert's Review of "Inception"</a:t>
            </a:r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0" y="1015975"/>
            <a:ext cx="5631349" cy="637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Present Your Corporate Mission Statement</a:t>
            </a:r>
          </a:p>
        </p:txBody>
      </p:sp>
      <p:sp>
        <p:nvSpPr>
          <p:cNvPr id="485" name="Shape 485"/>
          <p:cNvSpPr txBox="1"/>
          <p:nvPr>
            <p:ph idx="1" type="body"/>
          </p:nvPr>
        </p:nvSpPr>
        <p:spPr>
          <a:xfrm>
            <a:off x="116100" y="1015975"/>
            <a:ext cx="5766349" cy="61693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Present the (otherwise boring) Mission Statement in a more colorful way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the mission statement as is (better), or hand craft the words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i="0" lang="en-US" sz="266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486" name="Shape 4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00" y="4572000"/>
            <a:ext cx="5009450" cy="2852874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Shape 487"/>
          <p:cNvSpPr txBox="1"/>
          <p:nvPr/>
        </p:nvSpPr>
        <p:spPr>
          <a:xfrm>
            <a:off x="203200" y="3657600"/>
            <a:ext cx="5156199" cy="861449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Starbucks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(Class Cloud)</a:t>
            </a:r>
          </a:p>
        </p:txBody>
      </p:sp>
      <p:sp>
        <p:nvSpPr>
          <p:cNvPr id="488" name="Shape 488"/>
          <p:cNvSpPr txBox="1"/>
          <p:nvPr/>
        </p:nvSpPr>
        <p:spPr>
          <a:xfrm>
            <a:off x="5689600" y="5689575"/>
            <a:ext cx="3843374" cy="861449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Google's Philosophy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(the "g" Cloud)</a:t>
            </a:r>
          </a:p>
        </p:txBody>
      </p:sp>
      <p:pic>
        <p:nvPicPr>
          <p:cNvPr id="489" name="Shape 4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9600" y="1524000"/>
            <a:ext cx="4339750" cy="408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Teach Students about the States</a:t>
            </a:r>
          </a:p>
        </p:txBody>
      </p:sp>
      <p:sp>
        <p:nvSpPr>
          <p:cNvPr id="495" name="Shape 495"/>
          <p:cNvSpPr txBox="1"/>
          <p:nvPr>
            <p:ph idx="1" type="body"/>
          </p:nvPr>
        </p:nvSpPr>
        <p:spPr>
          <a:xfrm>
            <a:off x="195850" y="1018375"/>
            <a:ext cx="9812024" cy="343234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Similarly, students can learn about the States by researching and making Tagxedo with shapes of the States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Bonus idea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Take out the names of the states and ask sutdents to guess the States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Use bigger words for the state flowers, Capitols, and animals, and big cities</a:t>
            </a:r>
          </a:p>
        </p:txBody>
      </p:sp>
      <p:pic>
        <p:nvPicPr>
          <p:cNvPr id="496" name="Shape 4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4673575"/>
            <a:ext cx="3111400" cy="280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Shape 4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3775" y="4673575"/>
            <a:ext cx="2499399" cy="278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Shape 4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1875" y="4673575"/>
            <a:ext cx="2894674" cy="274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Capture Fond Memories</a:t>
            </a:r>
          </a:p>
        </p:txBody>
      </p:sp>
      <p:sp>
        <p:nvSpPr>
          <p:cNvPr id="504" name="Shape 504"/>
          <p:cNvSpPr txBox="1"/>
          <p:nvPr>
            <p:ph idx="1" type="body"/>
          </p:nvPr>
        </p:nvSpPr>
        <p:spPr>
          <a:xfrm>
            <a:off x="304800" y="1320800"/>
            <a:ext cx="4565675" cy="5810874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Turn your fond memories into a Tagxedo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Childhood fun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Summer vacation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Visiting love ones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Write an essay, or write down words or short sentences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Courier New"/>
              <a:buChar char="o"/>
            </a:pPr>
            <a:r>
              <a:rPr i="1"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Tip: Adjust frequency to highlight favorite activities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Perfect gift to grannies after visiting them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2666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05" name="Shape 5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4400" y="1320800"/>
            <a:ext cx="3820799" cy="320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Shape 5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800" y="4876800"/>
            <a:ext cx="5001600" cy="25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Unique Gift</a:t>
            </a:r>
          </a:p>
        </p:txBody>
      </p:sp>
      <p:sp>
        <p:nvSpPr>
          <p:cNvPr id="512" name="Shape 512"/>
          <p:cNvSpPr txBox="1"/>
          <p:nvPr>
            <p:ph idx="1" type="body"/>
          </p:nvPr>
        </p:nvSpPr>
        <p:spPr>
          <a:xfrm>
            <a:off x="203200" y="1015975"/>
            <a:ext cx="7060024" cy="5422624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Easy to turn your unique Tagxedo artworks into a T-shirt, hoodie, etc.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Try the "Make a T-shirt (beta) feature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Merchants: expand your product line with Tagxedo customization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rich customization options available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email </a:t>
            </a: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licensing@tagxedo.com</a:t>
            </a:r>
          </a:p>
        </p:txBody>
      </p:sp>
      <p:pic>
        <p:nvPicPr>
          <p:cNvPr id="513" name="Shape 5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3600" y="4572000"/>
            <a:ext cx="3264500" cy="275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Shape 5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3600" y="2031975"/>
            <a:ext cx="2582150" cy="26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Shape 5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13600" y="4876800"/>
            <a:ext cx="2641674" cy="2444199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Shape 516"/>
          <p:cNvSpPr/>
          <p:nvPr/>
        </p:nvSpPr>
        <p:spPr>
          <a:xfrm>
            <a:off x="5596832" y="5088305"/>
            <a:ext cx="1413259" cy="99963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Improve Your Writing</a:t>
            </a:r>
          </a:p>
        </p:txBody>
      </p:sp>
      <p:sp>
        <p:nvSpPr>
          <p:cNvPr id="522" name="Shape 522"/>
          <p:cNvSpPr txBox="1"/>
          <p:nvPr>
            <p:ph idx="1" type="body"/>
          </p:nvPr>
        </p:nvSpPr>
        <p:spPr>
          <a:xfrm>
            <a:off x="406400" y="1015975"/>
            <a:ext cx="9489025" cy="538924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Turn your own writing into a Tagxedo (blog, diary, essay)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' (single quote) a punctuation exception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so that you can see words like don't, should've, I've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Take out frequent words not related to style of writing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Tagxedo that is comfortable to read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classic cloud, horizontal, ChunkFive, bright theme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Are certain words used too often?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i="1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want, feel, don't, going, things, ...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Repeat this with some good writing, and compare</a:t>
            </a:r>
          </a:p>
        </p:txBody>
      </p:sp>
      <p:pic>
        <p:nvPicPr>
          <p:cNvPr id="523" name="Shape 5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0400" y="4876800"/>
            <a:ext cx="6132599" cy="262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One-of-a-Kind Birthday Card</a:t>
            </a:r>
          </a:p>
        </p:txBody>
      </p:sp>
      <p:sp>
        <p:nvSpPr>
          <p:cNvPr id="529" name="Shape 529"/>
          <p:cNvSpPr txBox="1"/>
          <p:nvPr>
            <p:ph idx="1" type="body"/>
          </p:nvPr>
        </p:nvSpPr>
        <p:spPr>
          <a:xfrm>
            <a:off x="288400" y="1117600"/>
            <a:ext cx="9636350" cy="56337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Example (it's really easy!)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Just repeated "Happy Birthday to You" and the name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More mastery of the options = More creative you can be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Many possibilities to make highly customized one-of-a-kind birthday cards</a:t>
            </a:r>
          </a:p>
        </p:txBody>
      </p:sp>
      <p:pic>
        <p:nvPicPr>
          <p:cNvPr id="530" name="Shape 5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675" y="3556000"/>
            <a:ext cx="4097924" cy="373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Your Own Mother's Day Card</a:t>
            </a:r>
          </a:p>
        </p:txBody>
      </p:sp>
      <p:sp>
        <p:nvSpPr>
          <p:cNvPr id="536" name="Shape 536"/>
          <p:cNvSpPr txBox="1"/>
          <p:nvPr>
            <p:ph idx="1" type="body"/>
          </p:nvPr>
        </p:nvSpPr>
        <p:spPr>
          <a:xfrm>
            <a:off x="304800" y="1219200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Find words to describe your mother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Her personalities, music she enjoys, places she loves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Normalize frequency</a:t>
            </a:r>
          </a:p>
        </p:txBody>
      </p:sp>
      <p:pic>
        <p:nvPicPr>
          <p:cNvPr id="537" name="Shape 5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000" y="2744300"/>
            <a:ext cx="5494474" cy="472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 txBox="1"/>
          <p:nvPr>
            <p:ph type="title"/>
          </p:nvPr>
        </p:nvSpPr>
        <p:spPr>
          <a:xfrm>
            <a:off x="203200" y="304800"/>
            <a:ext cx="9855350" cy="10143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Bid Farewell to a Friend with a Tagxedo Card</a:t>
            </a:r>
          </a:p>
        </p:txBody>
      </p:sp>
      <p:sp>
        <p:nvSpPr>
          <p:cNvPr id="543" name="Shape 543"/>
          <p:cNvSpPr txBox="1"/>
          <p:nvPr>
            <p:ph idx="1" type="body"/>
          </p:nvPr>
        </p:nvSpPr>
        <p:spPr>
          <a:xfrm>
            <a:off x="304800" y="1015975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farewell card for a departing good friend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Add his/her name, and names of his/her close friends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Choose words to express love, farewell, and goodbye (the following example Tagxedo is made of a collection of farewell poems)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Important: proof read the words!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Sign your names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2666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44" name="Shape 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800" y="3657600"/>
            <a:ext cx="4844724" cy="376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Enrich Your Diary</a:t>
            </a:r>
          </a:p>
        </p:txBody>
      </p:sp>
      <p:sp>
        <p:nvSpPr>
          <p:cNvPr id="550" name="Shape 550"/>
          <p:cNvSpPr txBox="1"/>
          <p:nvPr>
            <p:ph idx="1" type="body"/>
          </p:nvPr>
        </p:nvSpPr>
        <p:spPr>
          <a:xfrm>
            <a:off x="304800" y="1015975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Three ways to enrich your diary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Decorate your diary with Tagxedo every month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Write a Tagxedo entry - just enter words in order of importance (+ normalize frequency)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When you have tons of emotion but just can't write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Write down the lyrics of a song that reflects your mood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Normalize frequency, custom theme, custom color</a:t>
            </a:r>
          </a:p>
        </p:txBody>
      </p:sp>
      <p:pic>
        <p:nvPicPr>
          <p:cNvPr id="551" name="Shape 5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4267200"/>
            <a:ext cx="4601399" cy="296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Shape 5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1600" y="4063975"/>
            <a:ext cx="4567075" cy="2927449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Shape 553"/>
          <p:cNvSpPr txBox="1"/>
          <p:nvPr/>
        </p:nvSpPr>
        <p:spPr>
          <a:xfrm>
            <a:off x="5283200" y="7010400"/>
            <a:ext cx="4387325" cy="51712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"Sometimes" by Carpenters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an Activity Poster</a:t>
            </a:r>
          </a:p>
        </p:txBody>
      </p:sp>
      <p:sp>
        <p:nvSpPr>
          <p:cNvPr id="559" name="Shape 559"/>
          <p:cNvSpPr txBox="1"/>
          <p:nvPr>
            <p:ph idx="1" type="body"/>
          </p:nvPr>
        </p:nvSpPr>
        <p:spPr>
          <a:xfrm>
            <a:off x="304800" y="1219200"/>
            <a:ext cx="9625599" cy="55557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Great for camps, zoos, parks, festivals, church activities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Just enter the words that best describe the offering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Easiest: score each activity, then normalize frequency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e.g. dancing:59 basketball:70 lunch:20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multiple posters with the same theme/font, but different weights to highlight different activities (or different days in the camp)</a:t>
            </a:r>
          </a:p>
        </p:txBody>
      </p:sp>
      <p:pic>
        <p:nvPicPr>
          <p:cNvPr id="560" name="Shape 5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267200"/>
            <a:ext cx="4664275" cy="304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Shape 5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3800" y="4267200"/>
            <a:ext cx="4659474" cy="309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Turn a Logo into a Tagxedo</a:t>
            </a:r>
          </a:p>
        </p:txBody>
      </p:sp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000" y="1930400"/>
            <a:ext cx="8191500" cy="515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Add Captions to a Music Video</a:t>
            </a:r>
          </a:p>
        </p:txBody>
      </p:sp>
      <p:sp>
        <p:nvSpPr>
          <p:cNvPr id="567" name="Shape 567"/>
          <p:cNvSpPr txBox="1"/>
          <p:nvPr>
            <p:ph idx="1" type="body"/>
          </p:nvPr>
        </p:nvSpPr>
        <p:spPr>
          <a:xfrm>
            <a:off x="304800" y="1015975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Tagxedo allows many creative ways to do that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Example (</a:t>
            </a: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Sometimes</a:t>
            </a: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by Carpenters)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Enter the whole lyrics into Tagxedo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Normalize frequency, Don't combine related or identical words and don't remove common words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Highlight current sentence by doubling its frequency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Highlight important words with a different color</a:t>
            </a:r>
          </a:p>
        </p:txBody>
      </p:sp>
      <p:pic>
        <p:nvPicPr>
          <p:cNvPr id="568" name="Shape 5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00" y="4165600"/>
            <a:ext cx="4268475" cy="24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Shape 5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3600" y="4165600"/>
            <a:ext cx="2525024" cy="148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Shape 5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5200" y="4165600"/>
            <a:ext cx="2626700" cy="149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Shape 5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6450" y="5896100"/>
            <a:ext cx="2622775" cy="147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Shape 5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53925" y="5892800"/>
            <a:ext cx="2506424" cy="1444074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Shape 573"/>
          <p:cNvSpPr txBox="1"/>
          <p:nvPr/>
        </p:nvSpPr>
        <p:spPr>
          <a:xfrm>
            <a:off x="378550" y="6705600"/>
            <a:ext cx="4215999" cy="8779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i="1"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Try listening to the song while reading this!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Tagxedo Guessing Game</a:t>
            </a:r>
          </a:p>
        </p:txBody>
      </p:sp>
      <p:sp>
        <p:nvSpPr>
          <p:cNvPr id="579" name="Shape 579"/>
          <p:cNvSpPr txBox="1"/>
          <p:nvPr>
            <p:ph idx="1" type="body"/>
          </p:nvPr>
        </p:nvSpPr>
        <p:spPr>
          <a:xfrm>
            <a:off x="295950" y="1810000"/>
            <a:ext cx="9639000" cy="1551125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Turn famous writings into a Tagxedo guessing game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More challenging: Hide the top 3 words</a:t>
            </a:r>
          </a:p>
        </p:txBody>
      </p:sp>
      <p:pic>
        <p:nvPicPr>
          <p:cNvPr id="580" name="Shape 5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7950" y="3773300"/>
            <a:ext cx="4873374" cy="36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Shape 5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25" y="4267200"/>
            <a:ext cx="5130624" cy="31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Guess-the-Quote Game</a:t>
            </a:r>
          </a:p>
        </p:txBody>
      </p:sp>
      <p:sp>
        <p:nvSpPr>
          <p:cNvPr id="587" name="Shape 587"/>
          <p:cNvSpPr txBox="1"/>
          <p:nvPr>
            <p:ph idx="1" type="body"/>
          </p:nvPr>
        </p:nvSpPr>
        <p:spPr>
          <a:xfrm>
            <a:off x="304800" y="1015975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This is a brand-new game but very easy to make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all words from a quote, and some not from it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Similar and related words are great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Normalize frequency, also careful with options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Goal is to guess the quote (</a:t>
            </a:r>
            <a:r>
              <a:rPr i="1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 la</a:t>
            </a: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Wheel-of-Fortune)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"Deja Vu" option to reveal the answer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Variation: Give hints ("buy a word"), make it more difficult with more words, always reveal the first word</a:t>
            </a:r>
          </a:p>
        </p:txBody>
      </p:sp>
      <p:pic>
        <p:nvPicPr>
          <p:cNvPr id="588" name="Shape 5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7600" y="4673575"/>
            <a:ext cx="4316949" cy="281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Shape 5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9600" y="4673575"/>
            <a:ext cx="4323550" cy="283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Resume/Recommendation Cloud</a:t>
            </a:r>
          </a:p>
        </p:txBody>
      </p:sp>
      <p:sp>
        <p:nvSpPr>
          <p:cNvPr id="595" name="Shape 595"/>
          <p:cNvSpPr txBox="1"/>
          <p:nvPr>
            <p:ph idx="1" type="body"/>
          </p:nvPr>
        </p:nvSpPr>
        <p:spPr>
          <a:xfrm>
            <a:off x="304800" y="1117600"/>
            <a:ext cx="9625599" cy="55557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Two uses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Summarize your resume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Highlight recommendations made by others about you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Pick and choose significant words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"Normalize Frequency" for a smooth distribution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Uniquely about you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Can make you stand out </a:t>
            </a:r>
            <a:r>
              <a:rPr i="1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if </a:t>
            </a: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complemented with a solid offering and a good dose of modesty</a:t>
            </a:r>
          </a:p>
        </p:txBody>
      </p:sp>
      <p:pic>
        <p:nvPicPr>
          <p:cNvPr id="596" name="Shape 5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3150" y="4673575"/>
            <a:ext cx="4088799" cy="2276299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Shape 597"/>
          <p:cNvSpPr txBox="1"/>
          <p:nvPr/>
        </p:nvSpPr>
        <p:spPr>
          <a:xfrm>
            <a:off x="6705600" y="7010400"/>
            <a:ext cx="2568774" cy="49322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Resume (demo)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Simple Party Poster</a:t>
            </a:r>
          </a:p>
        </p:txBody>
      </p:sp>
      <p:sp>
        <p:nvSpPr>
          <p:cNvPr id="603" name="Shape 603"/>
          <p:cNvSpPr txBox="1"/>
          <p:nvPr>
            <p:ph idx="1" type="body"/>
          </p:nvPr>
        </p:nvSpPr>
        <p:spPr>
          <a:xfrm>
            <a:off x="304800" y="1422375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Just a few details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Occasion, place, address, phone, contact, RSVP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Normalize frequency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Custom color</a:t>
            </a:r>
          </a:p>
        </p:txBody>
      </p:sp>
      <p:pic>
        <p:nvPicPr>
          <p:cNvPr id="604" name="Shape 6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4300" y="3356625"/>
            <a:ext cx="5488225" cy="417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Condense a Court Document</a:t>
            </a:r>
          </a:p>
        </p:txBody>
      </p:sp>
      <p:sp>
        <p:nvSpPr>
          <p:cNvPr id="610" name="Shape 610"/>
          <p:cNvSpPr txBox="1"/>
          <p:nvPr>
            <p:ph idx="1" type="body"/>
          </p:nvPr>
        </p:nvSpPr>
        <p:spPr>
          <a:xfrm>
            <a:off x="209750" y="914400"/>
            <a:ext cx="5195649" cy="559544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Condense any court ruling into a visually appealing form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Lead-in for class discussion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Example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Full text of Judge Vaughn Walker's 163-page ruling on the gay marriage ban (Proposition 8)</a:t>
            </a:r>
          </a:p>
        </p:txBody>
      </p:sp>
      <p:pic>
        <p:nvPicPr>
          <p:cNvPr id="611" name="Shape 6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4800" y="1015975"/>
            <a:ext cx="4507874" cy="481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List of Favorite Cities You've Visited</a:t>
            </a:r>
          </a:p>
        </p:txBody>
      </p:sp>
      <p:sp>
        <p:nvSpPr>
          <p:cNvPr id="617" name="Shape 617"/>
          <p:cNvSpPr txBox="1"/>
          <p:nvPr>
            <p:ph idx="1" type="body"/>
          </p:nvPr>
        </p:nvSpPr>
        <p:spPr>
          <a:xfrm>
            <a:off x="304800" y="1015975"/>
            <a:ext cx="9616149" cy="55513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... Or a list of your dream vacation destinations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Order the destinations by how much you like them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the "Normalize Frequency" feature to automatically assign frequencies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Adjust the "Spread" to your liking</a:t>
            </a:r>
          </a:p>
        </p:txBody>
      </p:sp>
      <p:pic>
        <p:nvPicPr>
          <p:cNvPr id="618" name="Shape 6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600" y="3251200"/>
            <a:ext cx="6382000" cy="41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Teach ABC</a:t>
            </a:r>
          </a:p>
        </p:txBody>
      </p:sp>
      <p:sp>
        <p:nvSpPr>
          <p:cNvPr id="624" name="Shape 624"/>
          <p:cNvSpPr txBox="1"/>
          <p:nvPr>
            <p:ph idx="1" type="body"/>
          </p:nvPr>
        </p:nvSpPr>
        <p:spPr>
          <a:xfrm>
            <a:off x="304800" y="1015975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pictorial introduction to ABC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Eye catching pictures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"Deja Vu" to make same layout but different colors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Many variants, adaptable to different age group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Hunt for letter T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Recognize the words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What's that color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Customize to child's need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real names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favorite colors</a:t>
            </a:r>
          </a:p>
        </p:txBody>
      </p:sp>
      <p:pic>
        <p:nvPicPr>
          <p:cNvPr id="625" name="Shape 6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4800" y="5384775"/>
            <a:ext cx="2112274" cy="21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Shape 6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6075" y="2946600"/>
            <a:ext cx="2201049" cy="223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Shape 6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5125" y="2946400"/>
            <a:ext cx="2128325" cy="219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Shape 6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3625" y="5384775"/>
            <a:ext cx="2253950" cy="20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Shape 6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6000" y="5486400"/>
            <a:ext cx="2820025" cy="189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Stimulate Early-Childhood Learning</a:t>
            </a:r>
          </a:p>
        </p:txBody>
      </p:sp>
      <p:sp>
        <p:nvSpPr>
          <p:cNvPr id="635" name="Shape 635"/>
          <p:cNvSpPr txBox="1"/>
          <p:nvPr>
            <p:ph idx="1" type="body"/>
          </p:nvPr>
        </p:nvSpPr>
        <p:spPr>
          <a:xfrm>
            <a:off x="262175" y="1320800"/>
            <a:ext cx="5340274" cy="55321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Turn a familiar song into a Tagxedo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Ask child to recognize words (and provide ample hints)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He/she will soon get it and eager to guess the words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Ask him/her to sing it out loud while pointing at the words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Build confidence and interest in words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Fun game to play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Ask child to name his favorite songs to play the game with</a:t>
            </a:r>
          </a:p>
        </p:txBody>
      </p:sp>
      <p:pic>
        <p:nvPicPr>
          <p:cNvPr id="636" name="Shape 6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9600" y="1219200"/>
            <a:ext cx="4390674" cy="271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Shape 6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9600" y="4063975"/>
            <a:ext cx="4355924" cy="261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Fun Personality Test, With Friends</a:t>
            </a:r>
          </a:p>
        </p:txBody>
      </p:sp>
      <p:sp>
        <p:nvSpPr>
          <p:cNvPr id="643" name="Shape 643"/>
          <p:cNvSpPr txBox="1"/>
          <p:nvPr>
            <p:ph idx="1" type="body"/>
          </p:nvPr>
        </p:nvSpPr>
        <p:spPr>
          <a:xfrm>
            <a:off x="304800" y="1015975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Part I: Rank a list of top 20 core values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1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family, friendship, accomplishment, wealth, health, etc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tips: give each value a score (0-100), and then sort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i="0"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Tagxedo with normalized frequency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Part II: Variations for two people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Compute the difference between the ranking of values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Frequency = Absolute delta, Red if +ve, Blue if -ve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Highlight difference between the two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Bigger words = larger difference, Color indicates whether you care more or less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Maybe I'll make a simple app to make this easy?</a:t>
            </a:r>
          </a:p>
        </p:txBody>
      </p:sp>
      <p:pic>
        <p:nvPicPr>
          <p:cNvPr id="644" name="Shape 6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6800" y="5791200"/>
            <a:ext cx="3663575" cy="172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Shape 6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9200" y="5791200"/>
            <a:ext cx="3544400" cy="173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Keep Track of Current Events</a:t>
            </a:r>
          </a:p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304800" y="1828800"/>
            <a:ext cx="9626599" cy="55626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Daily Tagxedo </a:t>
            </a: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http://daily.tagxedo.com</a:t>
            </a:r>
          </a:p>
        </p:txBody>
      </p:sp>
      <p:pic>
        <p:nvPicPr>
          <p:cNvPr id="75" name="Shape 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0400" y="3556000"/>
            <a:ext cx="2401225" cy="375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200" y="2641600"/>
            <a:ext cx="3144850" cy="289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56000" y="2539975"/>
            <a:ext cx="2935875" cy="375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/>
          <p:nvPr/>
        </p:nvSpPr>
        <p:spPr>
          <a:xfrm>
            <a:off x="203200" y="5689575"/>
            <a:ext cx="3051950" cy="18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Anna Chapman, Russian Spy</a:t>
            </a:r>
          </a:p>
        </p:txBody>
      </p:sp>
      <p:sp>
        <p:nvSpPr>
          <p:cNvPr id="79" name="Shape 79"/>
          <p:cNvSpPr txBox="1"/>
          <p:nvPr/>
        </p:nvSpPr>
        <p:spPr>
          <a:xfrm>
            <a:off x="7010400" y="2539975"/>
            <a:ext cx="2273850" cy="18293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Spain Won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World Cup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3454400" y="6400800"/>
            <a:ext cx="3071375" cy="979799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Aung San Suu Kyi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in House Arrest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Show Your True Color</a:t>
            </a:r>
          </a:p>
        </p:txBody>
      </p:sp>
      <p:sp>
        <p:nvSpPr>
          <p:cNvPr id="651" name="Shape 651"/>
          <p:cNvSpPr txBox="1"/>
          <p:nvPr>
            <p:ph idx="1" type="body"/>
          </p:nvPr>
        </p:nvSpPr>
        <p:spPr>
          <a:xfrm>
            <a:off x="112725" y="1219200"/>
            <a:ext cx="4510400" cy="59153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Tagxedo with 100 words best describing you or your friend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Adjust frequencies to highlight personality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Bonus: color effect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T-shirt, a mug, or a poster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Truly one of a kind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Great birthday gift</a:t>
            </a:r>
          </a:p>
        </p:txBody>
      </p:sp>
      <p:pic>
        <p:nvPicPr>
          <p:cNvPr id="652" name="Shape 6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800" y="2133600"/>
            <a:ext cx="5068499" cy="493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Learn More about Yourself</a:t>
            </a:r>
          </a:p>
        </p:txBody>
      </p:sp>
      <p:sp>
        <p:nvSpPr>
          <p:cNvPr id="658" name="Shape 658"/>
          <p:cNvSpPr txBox="1"/>
          <p:nvPr>
            <p:ph idx="1" type="body"/>
          </p:nvPr>
        </p:nvSpPr>
        <p:spPr>
          <a:xfrm>
            <a:off x="78650" y="1117600"/>
            <a:ext cx="10028899" cy="59493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Each student writes 5 adjectives about each of his/her classmates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All adjectives are collected and each student choose and rank 40 adjectives that best describes himself/herself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Tagxedo of adjectives others choose to describe you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Tagxedo of adjectives you choose to describe yourself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Compare the two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Best to use "Deja Vu" option (same word = same color)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"Normalize Frequency" (to show ranking)</a:t>
            </a:r>
          </a:p>
        </p:txBody>
      </p:sp>
      <p:pic>
        <p:nvPicPr>
          <p:cNvPr id="659" name="Shape 6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050" y="5181675"/>
            <a:ext cx="4110299" cy="228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Shape 6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8400" y="5181600"/>
            <a:ext cx="4212125" cy="227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Capture the Collective Wisdom</a:t>
            </a:r>
          </a:p>
        </p:txBody>
      </p:sp>
      <p:sp>
        <p:nvSpPr>
          <p:cNvPr id="666" name="Shape 666"/>
          <p:cNvSpPr txBox="1"/>
          <p:nvPr>
            <p:ph idx="1" type="body"/>
          </p:nvPr>
        </p:nvSpPr>
        <p:spPr>
          <a:xfrm>
            <a:off x="304800" y="1117600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Ask a question and solicit short replies from people (exactly 6 words, at most 140 characters, etc)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How to be happy?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How to improve our schools?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How to fix the economy?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Build a Tagxedo with the response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Capture the collective wisdom</a:t>
            </a:r>
          </a:p>
        </p:txBody>
      </p:sp>
      <p:pic>
        <p:nvPicPr>
          <p:cNvPr id="667" name="Shape 6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6400" y="4267200"/>
            <a:ext cx="5445275" cy="322475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Shape 668"/>
          <p:cNvSpPr txBox="1"/>
          <p:nvPr/>
        </p:nvSpPr>
        <p:spPr>
          <a:xfrm>
            <a:off x="406400" y="6603975"/>
            <a:ext cx="2490200" cy="54857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Happiness is ...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Speaker's Biography</a:t>
            </a:r>
          </a:p>
        </p:txBody>
      </p:sp>
      <p:sp>
        <p:nvSpPr>
          <p:cNvPr id="674" name="Shape 674"/>
          <p:cNvSpPr txBox="1"/>
          <p:nvPr>
            <p:ph idx="1" type="body"/>
          </p:nvPr>
        </p:nvSpPr>
        <p:spPr>
          <a:xfrm>
            <a:off x="101600" y="914400"/>
            <a:ext cx="5558049" cy="5501325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Give your keynote speaker a specical treat with a Tagxedo biography about them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Example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Don Marinelli, Professor of Drama and Art Mgmt at CMU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Keynote, SIGGRAPH 2010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Classic, logo, or portrait</a:t>
            </a:r>
          </a:p>
        </p:txBody>
      </p:sp>
      <p:sp>
        <p:nvSpPr>
          <p:cNvPr id="675" name="Shape 675"/>
          <p:cNvSpPr txBox="1"/>
          <p:nvPr/>
        </p:nvSpPr>
        <p:spPr>
          <a:xfrm>
            <a:off x="4876800" y="6400800"/>
            <a:ext cx="2481974" cy="91557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Classic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Cloud</a:t>
            </a:r>
          </a:p>
        </p:txBody>
      </p:sp>
      <p:pic>
        <p:nvPicPr>
          <p:cNvPr id="676" name="Shape 6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8075" y="1625600"/>
            <a:ext cx="4251900" cy="34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Shape 677"/>
          <p:cNvSpPr txBox="1"/>
          <p:nvPr/>
        </p:nvSpPr>
        <p:spPr>
          <a:xfrm>
            <a:off x="6705600" y="5181600"/>
            <a:ext cx="2481974" cy="56232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Portrait</a:t>
            </a:r>
          </a:p>
        </p:txBody>
      </p:sp>
      <p:pic>
        <p:nvPicPr>
          <p:cNvPr id="678" name="Shape 6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400" y="4673575"/>
            <a:ext cx="5116425" cy="276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Create a Conference Session Poster</a:t>
            </a:r>
          </a:p>
        </p:txBody>
      </p:sp>
      <p:sp>
        <p:nvSpPr>
          <p:cNvPr id="684" name="Shape 684"/>
          <p:cNvSpPr txBox="1"/>
          <p:nvPr>
            <p:ph idx="1" type="body"/>
          </p:nvPr>
        </p:nvSpPr>
        <p:spPr>
          <a:xfrm>
            <a:off x="249075" y="1625600"/>
            <a:ext cx="9045550" cy="5687525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poster for each session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At-a-glance summary of the topics</a:t>
            </a:r>
          </a:p>
        </p:txBody>
      </p:sp>
      <p:pic>
        <p:nvPicPr>
          <p:cNvPr id="685" name="Shape 6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7600" y="1828800"/>
            <a:ext cx="3489150" cy="35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Shape 6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00" y="3048000"/>
            <a:ext cx="5460925" cy="271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Brainstorm a Topic</a:t>
            </a:r>
          </a:p>
        </p:txBody>
      </p:sp>
      <p:sp>
        <p:nvSpPr>
          <p:cNvPr id="692" name="Shape 692"/>
          <p:cNvSpPr txBox="1"/>
          <p:nvPr>
            <p:ph idx="1" type="body"/>
          </p:nvPr>
        </p:nvSpPr>
        <p:spPr>
          <a:xfrm>
            <a:off x="304800" y="1015975"/>
            <a:ext cx="9625599" cy="55557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Tagxedo as a brainstorming tool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School - class discussion, debate, research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Marketing - buzzword analysis, idea generation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Copy and paste text from multiple sources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Wikipedia, news, forums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Optionally use "Normalize Frequency" to tone down the top words, or simply skip them</a:t>
            </a:r>
          </a:p>
        </p:txBody>
      </p:sp>
      <p:pic>
        <p:nvPicPr>
          <p:cNvPr id="693" name="Shape 6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4063975"/>
            <a:ext cx="4241950" cy="2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Shape 6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0" y="4063975"/>
            <a:ext cx="4344125" cy="2741149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Shape 695"/>
          <p:cNvSpPr txBox="1"/>
          <p:nvPr/>
        </p:nvSpPr>
        <p:spPr>
          <a:xfrm>
            <a:off x="406400" y="6908775"/>
            <a:ext cx="3761100" cy="623349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Original (green energy)</a:t>
            </a:r>
          </a:p>
        </p:txBody>
      </p:sp>
      <p:sp>
        <p:nvSpPr>
          <p:cNvPr id="696" name="Shape 696"/>
          <p:cNvSpPr txBox="1"/>
          <p:nvPr/>
        </p:nvSpPr>
        <p:spPr>
          <a:xfrm>
            <a:off x="5067775" y="6898350"/>
            <a:ext cx="44601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Top obvious words removed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Recommend Local Attractions to Visitors</a:t>
            </a:r>
          </a:p>
        </p:txBody>
      </p:sp>
      <p:sp>
        <p:nvSpPr>
          <p:cNvPr id="702" name="Shape 702"/>
          <p:cNvSpPr txBox="1"/>
          <p:nvPr>
            <p:ph idx="1" type="body"/>
          </p:nvPr>
        </p:nvSpPr>
        <p:spPr>
          <a:xfrm>
            <a:off x="304800" y="1117600"/>
            <a:ext cx="9616149" cy="55513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Welcome your foreign visitors with your own local recommendations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Tourist attractions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Food, entertainment, best bargain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Bonus attractions only locals know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Order the recommendations, and use the "Normalize Frequency" feature</a:t>
            </a:r>
          </a:p>
        </p:txBody>
      </p:sp>
      <p:pic>
        <p:nvPicPr>
          <p:cNvPr id="703" name="Shape 7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5600" y="4063975"/>
            <a:ext cx="5745074" cy="33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Shape 704"/>
          <p:cNvSpPr txBox="1"/>
          <p:nvPr/>
        </p:nvSpPr>
        <p:spPr>
          <a:xfrm>
            <a:off x="1524000" y="6400800"/>
            <a:ext cx="2711125" cy="1070349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Can you guess where this is?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Create a Synonym Word Wall</a:t>
            </a:r>
          </a:p>
        </p:txBody>
      </p:sp>
      <p:sp>
        <p:nvSpPr>
          <p:cNvPr id="710" name="Shape 710"/>
          <p:cNvSpPr txBox="1"/>
          <p:nvPr>
            <p:ph idx="1" type="body"/>
          </p:nvPr>
        </p:nvSpPr>
        <p:spPr>
          <a:xfrm>
            <a:off x="101600" y="914400"/>
            <a:ext cx="9838725" cy="55426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Look up synonyms of overused words at </a:t>
            </a: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thesaurus.com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Beautiful, Exciting, Really, Love, Hate, Think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Cut and paste all the synonyms to Tagxedo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Add the original word, make it stand out (font/color/size)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Add diversity with "Normalize Frequency" and/or "All Fonts"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it a personal or group project (e.g. 2 words per student)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Post to wall, make a book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Encourage more creative writing</a:t>
            </a:r>
          </a:p>
        </p:txBody>
      </p:sp>
      <p:pic>
        <p:nvPicPr>
          <p:cNvPr id="711" name="Shape 7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4551000"/>
            <a:ext cx="4183275" cy="283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Shape 7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6025" y="4573850"/>
            <a:ext cx="4584049" cy="276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Present Statistics Visually</a:t>
            </a:r>
          </a:p>
        </p:txBody>
      </p:sp>
      <p:sp>
        <p:nvSpPr>
          <p:cNvPr id="718" name="Shape 718"/>
          <p:cNvSpPr txBox="1"/>
          <p:nvPr>
            <p:ph idx="1" type="body"/>
          </p:nvPr>
        </p:nvSpPr>
        <p:spPr>
          <a:xfrm>
            <a:off x="275300" y="1117600"/>
            <a:ext cx="5285474" cy="55426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Present statistics visually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&lt;word&gt;:&lt;frequency&gt;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To show ranking use "Normalize Frequency"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Examples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 cities by population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British and Chinese surnames by popularity</a:t>
            </a:r>
          </a:p>
        </p:txBody>
      </p:sp>
      <p:pic>
        <p:nvPicPr>
          <p:cNvPr id="719" name="Shape 7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4673575"/>
            <a:ext cx="3908725" cy="267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Shape 7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1200" y="4673575"/>
            <a:ext cx="3917300" cy="260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Shape 7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8000" y="1422375"/>
            <a:ext cx="3833424" cy="294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Poster of Your Favorite Movies</a:t>
            </a:r>
          </a:p>
        </p:txBody>
      </p:sp>
      <p:sp>
        <p:nvSpPr>
          <p:cNvPr id="727" name="Shape 727"/>
          <p:cNvSpPr txBox="1"/>
          <p:nvPr>
            <p:ph idx="1" type="body"/>
          </p:nvPr>
        </p:nvSpPr>
        <p:spPr>
          <a:xfrm>
            <a:off x="304800" y="1828800"/>
            <a:ext cx="9626599" cy="55626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list of 100+ of your favorite movies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the "Normalize Frequency" option.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unique Tagxedo</a:t>
            </a:r>
          </a:p>
        </p:txBody>
      </p:sp>
      <p:pic>
        <p:nvPicPr>
          <p:cNvPr id="728" name="Shape 7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7200" y="3352800"/>
            <a:ext cx="5530725" cy="401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Gift for your Favorite Teacher</a:t>
            </a:r>
          </a:p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183525" y="1416450"/>
            <a:ext cx="4720000" cy="6108175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This is the recreation of a real gift I made for my son's beloved Kindergarten teacher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Names are repeated and weighed differently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800" y="1665625"/>
            <a:ext cx="5055075" cy="506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Find Out Which Words are Popular in ...</a:t>
            </a:r>
          </a:p>
        </p:txBody>
      </p:sp>
      <p:sp>
        <p:nvSpPr>
          <p:cNvPr id="734" name="Shape 734"/>
          <p:cNvSpPr txBox="1"/>
          <p:nvPr>
            <p:ph idx="1" type="body"/>
          </p:nvPr>
        </p:nvSpPr>
        <p:spPr>
          <a:xfrm>
            <a:off x="143825" y="1015975"/>
            <a:ext cx="9769824" cy="61902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Get a list of words, put it in Tagxedo and see which words are popular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book titles, baby names, tweets among friends, ...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Example adapted from the blog post </a:t>
            </a:r>
            <a:r>
              <a:rPr lang="en-US" sz="2666" u="sng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Life &amp; Death in YA Lit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Author conjectured that "dead" is the word of the year in Young-Adult titles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Prove it with a word cloud (341 titles)</a:t>
            </a:r>
          </a:p>
        </p:txBody>
      </p:sp>
      <p:pic>
        <p:nvPicPr>
          <p:cNvPr id="735" name="Shape 7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8400" y="4063975"/>
            <a:ext cx="4769675" cy="339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Write a Book</a:t>
            </a:r>
          </a:p>
        </p:txBody>
      </p:sp>
      <p:sp>
        <p:nvSpPr>
          <p:cNvPr id="741" name="Shape 741"/>
          <p:cNvSpPr txBox="1"/>
          <p:nvPr>
            <p:ph idx="1" type="body"/>
          </p:nvPr>
        </p:nvSpPr>
        <p:spPr>
          <a:xfrm>
            <a:off x="275300" y="1117600"/>
            <a:ext cx="5184299" cy="55426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Tagxedo book on your favorite topics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Animals from A-Z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Different breeds of dog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Transportation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Countries and cultures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Your school life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Research about the topics and make a Tagxedo with the text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Accompany the Tagxedo with some text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Group project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Consider publish it!</a:t>
            </a:r>
          </a:p>
        </p:txBody>
      </p:sp>
      <p:pic>
        <p:nvPicPr>
          <p:cNvPr id="742" name="Shape 7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800" y="609600"/>
            <a:ext cx="3369674" cy="223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Shape 7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0800" y="3048000"/>
            <a:ext cx="3425549" cy="195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Shape 7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3200" y="5181600"/>
            <a:ext cx="2093025" cy="186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Shape 7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1600" y="5181600"/>
            <a:ext cx="2296725" cy="214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 txBox="1"/>
          <p:nvPr>
            <p:ph type="title"/>
          </p:nvPr>
        </p:nvSpPr>
        <p:spPr>
          <a:xfrm>
            <a:off x="301500" y="301650"/>
            <a:ext cx="9620025" cy="9811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Take a Quick Class Poll</a:t>
            </a:r>
          </a:p>
        </p:txBody>
      </p:sp>
      <p:sp>
        <p:nvSpPr>
          <p:cNvPr id="751" name="Shape 751"/>
          <p:cNvSpPr txBox="1"/>
          <p:nvPr>
            <p:ph idx="1" type="body"/>
          </p:nvPr>
        </p:nvSpPr>
        <p:spPr>
          <a:xfrm>
            <a:off x="304800" y="1117600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Interesting visualization of polls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What's your favorite color?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Top-three locations (out of 20) for class outing?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Great for real-time poll</a:t>
            </a:r>
          </a:p>
        </p:txBody>
      </p:sp>
      <p:pic>
        <p:nvPicPr>
          <p:cNvPr id="752" name="Shape 7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3149575"/>
            <a:ext cx="6715900" cy="412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i="0"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Make a Find-the-Words Game</a:t>
            </a:r>
          </a:p>
        </p:txBody>
      </p:sp>
      <p:sp>
        <p:nvSpPr>
          <p:cNvPr id="758" name="Shape 758"/>
          <p:cNvSpPr txBox="1"/>
          <p:nvPr>
            <p:ph idx="1" type="body"/>
          </p:nvPr>
        </p:nvSpPr>
        <p:spPr>
          <a:xfrm>
            <a:off x="304800" y="914400"/>
            <a:ext cx="9737525" cy="55426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Tagxedo, some animal names, some not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Instead of mammals, you can also Bible characters, color names, cities, capitals of countries, ...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two versions, one showing the answer and one not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Ask the children to find all animals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it a timed game (or untimed for tricky topics)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"Deja Vu" so both have the same word placement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custom theme and color to reveal the answers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Many variations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e.g. find 3 carnivores that live in Africa</a:t>
            </a:r>
          </a:p>
        </p:txBody>
      </p:sp>
      <p:pic>
        <p:nvPicPr>
          <p:cNvPr id="759" name="Shape 7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200" y="5283200"/>
            <a:ext cx="3799474" cy="21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Shape 7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9600" y="5283200"/>
            <a:ext cx="3903024" cy="220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Conduct a Sentiment Analysis</a:t>
            </a:r>
          </a:p>
        </p:txBody>
      </p:sp>
      <p:sp>
        <p:nvSpPr>
          <p:cNvPr id="766" name="Shape 766"/>
          <p:cNvSpPr txBox="1"/>
          <p:nvPr>
            <p:ph idx="1" type="body"/>
          </p:nvPr>
        </p:nvSpPr>
        <p:spPr>
          <a:xfrm>
            <a:off x="304800" y="1015975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Kauffman Foundation asked a group of (~40) bloggers to describe the economy in 5 adjectives (see report </a:t>
            </a:r>
            <a:r>
              <a:rPr lang="en-US" sz="2666" u="sng">
                <a:solidFill>
                  <a:srgbClr val="959595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here</a:t>
            </a: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The result is turned into a Tagxedo, which clearly reflects the mood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2666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7" name="Shape 7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1600" y="2743200"/>
            <a:ext cx="5381824" cy="44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 txBox="1"/>
          <p:nvPr>
            <p:ph type="title"/>
          </p:nvPr>
        </p:nvSpPr>
        <p:spPr>
          <a:xfrm>
            <a:off x="301500" y="301650"/>
            <a:ext cx="9620025" cy="9811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Turn Your Thesis into an Artwork</a:t>
            </a:r>
          </a:p>
        </p:txBody>
      </p:sp>
      <p:sp>
        <p:nvSpPr>
          <p:cNvPr id="773" name="Shape 773"/>
          <p:cNvSpPr txBox="1"/>
          <p:nvPr>
            <p:ph idx="1" type="body"/>
          </p:nvPr>
        </p:nvSpPr>
        <p:spPr>
          <a:xfrm>
            <a:off x="304800" y="1320800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Turn months or years of your hard work into an artwork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Add your thesis title to the Tagxedo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Easy to do with normalized frequencies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The following is the MS thesis titled "Artistic Rendering of Portrait Photographs" by Eric Wong (140 pages)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related shapes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Add it to your thesis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Great gift to parents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2666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4" name="Shape 7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0400" y="3962400"/>
            <a:ext cx="5438625" cy="338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Build Your SAT Vocabulary</a:t>
            </a:r>
          </a:p>
        </p:txBody>
      </p:sp>
      <p:sp>
        <p:nvSpPr>
          <p:cNvPr id="780" name="Shape 780"/>
          <p:cNvSpPr txBox="1"/>
          <p:nvPr>
            <p:ph idx="1" type="body"/>
          </p:nvPr>
        </p:nvSpPr>
        <p:spPr>
          <a:xfrm>
            <a:off x="304800" y="1117600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Collect a list of essential words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100, 500, 1000, 5000 words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Make a Tagxedo with 100 words each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Normalize frequency, easy-to-read font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Turn each Tagxedo into a flashcard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Review, and circle words that you don't know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Collect the circled words, repeat the exercise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Put tricky words on top (so they are bigger)</a:t>
            </a:r>
          </a:p>
          <a:p>
            <a:pPr indent="-220133" lvl="2" marL="1143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Wingdings"/>
              <a:buChar char="§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 may make an app for this</a:t>
            </a:r>
          </a:p>
        </p:txBody>
      </p:sp>
      <p:pic>
        <p:nvPicPr>
          <p:cNvPr id="781" name="Shape 7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4978400"/>
            <a:ext cx="4556125" cy="253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Shape 7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9100" y="4977725"/>
            <a:ext cx="4095224" cy="247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Debrief Your Audience</a:t>
            </a:r>
          </a:p>
        </p:txBody>
      </p:sp>
      <p:sp>
        <p:nvSpPr>
          <p:cNvPr id="788" name="Shape 788"/>
          <p:cNvSpPr txBox="1"/>
          <p:nvPr>
            <p:ph idx="1" type="body"/>
          </p:nvPr>
        </p:nvSpPr>
        <p:spPr>
          <a:xfrm>
            <a:off x="304800" y="1015975"/>
            <a:ext cx="9620025" cy="555840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After a lecture, rejuvenate your audience with a Tagxedo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Especially good for dry or serious topics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Replace the "Summary" or "Learning" slide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Two methods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Let Tagxedo sizes the words based on the text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"Customize Words" to show the text in relative frequencies, and come up with your ranking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Go through the key points again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Lead your audience through the important topics</a:t>
            </a:r>
          </a:p>
        </p:txBody>
      </p:sp>
      <p:pic>
        <p:nvPicPr>
          <p:cNvPr id="789" name="Shape 7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6400" y="4978400"/>
            <a:ext cx="4536850" cy="2549299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Shape 790"/>
          <p:cNvSpPr txBox="1"/>
          <p:nvPr/>
        </p:nvSpPr>
        <p:spPr>
          <a:xfrm>
            <a:off x="2844800" y="6400800"/>
            <a:ext cx="2689800" cy="103327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 Lecture about the Cold War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Summarize a Blog Post</a:t>
            </a:r>
          </a:p>
        </p:txBody>
      </p:sp>
      <p:sp>
        <p:nvSpPr>
          <p:cNvPr id="796" name="Shape 796"/>
          <p:cNvSpPr txBox="1"/>
          <p:nvPr>
            <p:ph idx="1" type="body"/>
          </p:nvPr>
        </p:nvSpPr>
        <p:spPr>
          <a:xfrm>
            <a:off x="257575" y="1219200"/>
            <a:ext cx="5448474" cy="56463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Any blog post can be visually and pleasingly summarized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Advantages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Provide a different perspective on the topics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Give the audience a quick overview (great for the </a:t>
            </a:r>
            <a:r>
              <a:rPr lang="en-US" sz="2666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TL;DR</a:t>
            </a: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generation)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Juice up topics lacking supplemental visuals or images</a:t>
            </a:r>
          </a:p>
          <a:p>
            <a:pPr indent="-220133" lvl="1" marL="762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Courier New"/>
              <a:buChar char="o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Why not?  Just for fun!</a:t>
            </a:r>
          </a:p>
        </p:txBody>
      </p:sp>
      <p:pic>
        <p:nvPicPr>
          <p:cNvPr id="797" name="Shape 7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1200" y="1219200"/>
            <a:ext cx="4028224" cy="4754999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Shape 798"/>
          <p:cNvSpPr txBox="1"/>
          <p:nvPr/>
        </p:nvSpPr>
        <p:spPr>
          <a:xfrm>
            <a:off x="5994400" y="6096000"/>
            <a:ext cx="3569925" cy="1427949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rIns="38100" tIns="38100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 blog post about Android "reimaged" with Tagxedo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Shape 8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5050" y="-129825"/>
            <a:ext cx="10510125" cy="7879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Shape 804"/>
          <p:cNvSpPr txBox="1"/>
          <p:nvPr>
            <p:ph type="title"/>
          </p:nvPr>
        </p:nvSpPr>
        <p:spPr>
          <a:xfrm>
            <a:off x="304800" y="304800"/>
            <a:ext cx="9626599" cy="990599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66">
                <a:solidFill>
                  <a:srgbClr val="DEAF0D"/>
                </a:solidFill>
                <a:latin typeface="Bodoni"/>
                <a:ea typeface="Bodoni"/>
                <a:cs typeface="Bodoni"/>
                <a:sym typeface="Bodoni"/>
              </a:rPr>
              <a:t>Use Tagxedo as a Background Image</a:t>
            </a:r>
          </a:p>
        </p:txBody>
      </p:sp>
      <p:sp>
        <p:nvSpPr>
          <p:cNvPr id="805" name="Shape 805"/>
          <p:cNvSpPr txBox="1"/>
          <p:nvPr>
            <p:ph idx="1" type="body"/>
          </p:nvPr>
        </p:nvSpPr>
        <p:spPr>
          <a:xfrm>
            <a:off x="144050" y="1006725"/>
            <a:ext cx="9854925" cy="3485450"/>
          </a:xfrm>
          <a:prstGeom prst="rect">
            <a:avLst/>
          </a:prstGeom>
        </p:spPr>
        <p:txBody>
          <a:bodyPr anchorCtr="0" anchor="t" bIns="38100" lIns="38100" rIns="38100" tIns="38100">
            <a:noAutofit/>
          </a:bodyPr>
          <a:lstStyle/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Using words from your presentation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Choose a compatible theme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Use an image editor to brighten or darken the words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Optionally crop the Tagxedo to maintain aspect ratio</a:t>
            </a:r>
          </a:p>
          <a:p>
            <a:pPr indent="-220133" lvl="0" marL="381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Don't over do it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shelley">
      <a:dk1>
        <a:srgbClr val="000000"/>
      </a:dk1>
      <a:lt1>
        <a:srgbClr val="FFFFFF"/>
      </a:lt1>
      <a:dk2>
        <a:srgbClr val="073763"/>
      </a:dk2>
      <a:lt2>
        <a:srgbClr val="CFE2F3"/>
      </a:lt2>
      <a:accent1>
        <a:srgbClr val="404040"/>
      </a:accent1>
      <a:accent2>
        <a:srgbClr val="808080"/>
      </a:accent2>
      <a:accent3>
        <a:srgbClr val="C0C0C0"/>
      </a:accent3>
      <a:accent4>
        <a:srgbClr val="396187"/>
      </a:accent4>
      <a:accent5>
        <a:srgbClr val="6B8CAB"/>
      </a:accent5>
      <a:accent6>
        <a:srgbClr val="9DB7CF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