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1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260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0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Impressionism</a:t>
            </a:r>
            <a:br>
              <a:rPr lang="en-US" dirty="0">
                <a:effectLst/>
              </a:rPr>
            </a:b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movement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0034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Paul </a:t>
            </a:r>
            <a:r>
              <a:rPr lang="it-IT" dirty="0" smtClean="0"/>
              <a:t>Cézanne –</a:t>
            </a:r>
            <a:r>
              <a:rPr lang="it-IT" dirty="0"/>
              <a:t/>
            </a:r>
            <a:br>
              <a:rPr lang="it-IT" dirty="0"/>
            </a:br>
            <a:r>
              <a:rPr lang="en-US" dirty="0" smtClean="0"/>
              <a:t>Mont </a:t>
            </a:r>
            <a:r>
              <a:rPr lang="en-US" dirty="0"/>
              <a:t>Sainte-</a:t>
            </a:r>
            <a:r>
              <a:rPr lang="en-US" dirty="0" err="1"/>
              <a:t>Victoire</a:t>
            </a:r>
            <a:endParaRPr lang="mk-MK" dirty="0"/>
          </a:p>
        </p:txBody>
      </p:sp>
      <p:pic>
        <p:nvPicPr>
          <p:cNvPr id="6146" name="Picture 2" descr="https://upload.wikimedia.org/wikipedia/commons/thumb/d/d2/Paul_C%C3%A9zanne_107.jpg/800px-Paul_C%C3%A9zanne_1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8" y="2103438"/>
            <a:ext cx="5322825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2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Vincent van Gogh</a:t>
            </a:r>
            <a:br>
              <a:rPr lang="en-US" dirty="0"/>
            </a:br>
            <a:r>
              <a:rPr lang="en-US" dirty="0" smtClean="0"/>
              <a:t>Post-Impressionist </a:t>
            </a:r>
            <a:r>
              <a:rPr lang="en-US" dirty="0"/>
              <a:t>- Wheatfield </a:t>
            </a:r>
            <a:r>
              <a:rPr lang="en-US"/>
              <a:t>with </a:t>
            </a:r>
            <a:r>
              <a:rPr lang="en-US" smtClean="0"/>
              <a:t>Crows</a:t>
            </a:r>
            <a:endParaRPr lang="mk-MK" dirty="0"/>
          </a:p>
        </p:txBody>
      </p:sp>
      <p:pic>
        <p:nvPicPr>
          <p:cNvPr id="7170" name="Picture 2" descr=" An expansive painting of a wheatfield, with a footpath going through the centre underneath dark and forbidding skies, through which a flock of black crows fl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42479"/>
            <a:ext cx="7680325" cy="36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6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middle of the 19th century—a time of change, as Emperor Napoleon III rebuilt Paris and waged war—the </a:t>
            </a:r>
            <a:r>
              <a:rPr lang="en-US" dirty="0" err="1"/>
              <a:t>Académie</a:t>
            </a:r>
            <a:r>
              <a:rPr lang="en-US" dirty="0"/>
              <a:t> des Beaux-Arts dominated French art. The </a:t>
            </a:r>
            <a:r>
              <a:rPr lang="en-US" dirty="0" err="1"/>
              <a:t>Académie</a:t>
            </a:r>
            <a:r>
              <a:rPr lang="en-US" dirty="0"/>
              <a:t> was the preserver of traditional French painting standards of content and style. Historical subjects, religious themes, and portraits were valued; landscape and still life were not. The </a:t>
            </a:r>
            <a:r>
              <a:rPr lang="en-US" dirty="0" err="1"/>
              <a:t>Académie</a:t>
            </a:r>
            <a:r>
              <a:rPr lang="en-US" dirty="0"/>
              <a:t> preferred carefully finished images that looked realistic when examined closely. </a:t>
            </a:r>
            <a:endParaRPr lang="en-US" dirty="0" smtClean="0"/>
          </a:p>
          <a:p>
            <a:r>
              <a:rPr lang="en-US" dirty="0"/>
              <a:t>In the early 1860s, four young </a:t>
            </a:r>
            <a:r>
              <a:rPr lang="en-US" dirty="0" smtClean="0"/>
              <a:t>artists </a:t>
            </a:r>
            <a:r>
              <a:rPr lang="en-US" dirty="0" smtClean="0"/>
              <a:t>discovered </a:t>
            </a:r>
            <a:r>
              <a:rPr lang="en-US" dirty="0"/>
              <a:t>that they shared an interest in painting landscape and contemporary life rather than historical or mythological scenes.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328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Impressionist </a:t>
            </a:r>
            <a:r>
              <a:rPr lang="en-US" dirty="0" smtClean="0"/>
              <a:t>techniques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Short, thick strokes of paint quickly capture the essence of the subject, rather than its details. The paint is often applied impasto.</a:t>
            </a:r>
          </a:p>
          <a:p>
            <a:r>
              <a:rPr lang="en-US" dirty="0" err="1"/>
              <a:t>Colours</a:t>
            </a:r>
            <a:r>
              <a:rPr lang="en-US" dirty="0"/>
              <a:t> are applied side-by-side with as little mixing as possible, a technique that exploits the principle of simultaneous contrast to make the </a:t>
            </a:r>
            <a:r>
              <a:rPr lang="en-US" dirty="0" err="1"/>
              <a:t>colour</a:t>
            </a:r>
            <a:r>
              <a:rPr lang="en-US" dirty="0"/>
              <a:t> appear more vivid to the viewer.</a:t>
            </a:r>
          </a:p>
          <a:p>
            <a:r>
              <a:rPr lang="en-US" dirty="0"/>
              <a:t>Grays and dark tones are produced by mixing complementary </a:t>
            </a:r>
            <a:r>
              <a:rPr lang="en-US" dirty="0" err="1"/>
              <a:t>colours</a:t>
            </a:r>
            <a:r>
              <a:rPr lang="en-US" dirty="0"/>
              <a:t>. Pure impressionism avoids the use of black paint.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2104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Impressionists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Claude Monet, </a:t>
            </a:r>
            <a:endParaRPr lang="en-US" dirty="0" smtClean="0"/>
          </a:p>
          <a:p>
            <a:r>
              <a:rPr lang="en-US" dirty="0" smtClean="0"/>
              <a:t>Pierre-</a:t>
            </a:r>
            <a:r>
              <a:rPr lang="en-US" dirty="0" err="1" smtClean="0"/>
              <a:t>Auguste</a:t>
            </a:r>
            <a:r>
              <a:rPr lang="en-US" dirty="0" smtClean="0"/>
              <a:t> </a:t>
            </a:r>
            <a:r>
              <a:rPr lang="en-US" dirty="0"/>
              <a:t>Renoir, </a:t>
            </a:r>
            <a:endParaRPr lang="en-US" dirty="0" smtClean="0"/>
          </a:p>
          <a:p>
            <a:r>
              <a:rPr lang="en-US" dirty="0" smtClean="0"/>
              <a:t>Alfred </a:t>
            </a:r>
            <a:r>
              <a:rPr lang="en-US" dirty="0"/>
              <a:t>Sisley</a:t>
            </a:r>
            <a:r>
              <a:rPr lang="en-US" dirty="0" smtClean="0"/>
              <a:t>,</a:t>
            </a:r>
          </a:p>
          <a:p>
            <a:r>
              <a:rPr lang="en-US" dirty="0" err="1"/>
              <a:t>Édouard</a:t>
            </a:r>
            <a:r>
              <a:rPr lang="en-US" dirty="0"/>
              <a:t> </a:t>
            </a:r>
            <a:r>
              <a:rPr lang="en-US" dirty="0" err="1" smtClean="0"/>
              <a:t>Manet</a:t>
            </a:r>
            <a:endParaRPr lang="en-US" dirty="0" smtClean="0"/>
          </a:p>
          <a:p>
            <a:r>
              <a:rPr lang="it-IT" dirty="0" smtClean="0"/>
              <a:t>Camille </a:t>
            </a:r>
            <a:r>
              <a:rPr lang="it-IT" dirty="0"/>
              <a:t>Pissarro, </a:t>
            </a:r>
            <a:endParaRPr lang="it-IT" dirty="0" smtClean="0"/>
          </a:p>
          <a:p>
            <a:r>
              <a:rPr lang="it-IT" dirty="0" smtClean="0"/>
              <a:t>Paul </a:t>
            </a:r>
            <a:r>
              <a:rPr lang="it-IT" dirty="0" smtClean="0"/>
              <a:t>Cézanne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8350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Claude </a:t>
            </a:r>
            <a:r>
              <a:rPr lang="fr-FR" dirty="0" smtClean="0"/>
              <a:t>Monet –</a:t>
            </a:r>
            <a:br>
              <a:rPr lang="fr-FR" dirty="0" smtClean="0"/>
            </a:br>
            <a:r>
              <a:rPr lang="fr-FR" dirty="0" err="1" smtClean="0"/>
              <a:t>Sunrise</a:t>
            </a:r>
            <a:endParaRPr lang="mk-MK" dirty="0"/>
          </a:p>
        </p:txBody>
      </p:sp>
      <p:pic>
        <p:nvPicPr>
          <p:cNvPr id="1026" name="Picture 2" descr="https://upload.wikimedia.org/wikipedia/commons/thumb/5/54/Claude_Monet%2C_Impression%2C_soleil_levant.jpg/800px-Claude_Monet%2C_Impression%2C_soleil_leva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8" y="2286000"/>
            <a:ext cx="5175484" cy="40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7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Pierre-Auguste </a:t>
            </a:r>
            <a:r>
              <a:rPr lang="fr-FR" dirty="0" smtClean="0"/>
              <a:t>Renoir –</a:t>
            </a:r>
            <a:br>
              <a:rPr lang="fr-FR" dirty="0" smtClean="0"/>
            </a:br>
            <a:r>
              <a:rPr lang="fr-FR" dirty="0" smtClean="0"/>
              <a:t>Dance </a:t>
            </a:r>
            <a:r>
              <a:rPr lang="fr-FR" dirty="0"/>
              <a:t>at Le Moulin de la Galette</a:t>
            </a:r>
            <a:endParaRPr lang="mk-MK" dirty="0"/>
          </a:p>
        </p:txBody>
      </p:sp>
      <p:pic>
        <p:nvPicPr>
          <p:cNvPr id="2050" name="Picture 2" descr="https://upload.wikimedia.org/wikipedia/commons/thumb/2/21/Pierre-Auguste_Renoir%2C_Le_Moulin_de_la_Galette.jpg/800px-Pierre-Auguste_Renoir%2C_Le_Moulin_de_la_Gale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8" y="2286000"/>
            <a:ext cx="5286823" cy="39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2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Alfred </a:t>
            </a:r>
            <a:r>
              <a:rPr lang="en-US" dirty="0" smtClean="0"/>
              <a:t>Sisley –</a:t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of the Saint-Martin </a:t>
            </a:r>
            <a:r>
              <a:rPr lang="en-US" dirty="0" smtClean="0"/>
              <a:t>Canal</a:t>
            </a:r>
            <a:endParaRPr lang="mk-MK" dirty="0"/>
          </a:p>
        </p:txBody>
      </p:sp>
      <p:pic>
        <p:nvPicPr>
          <p:cNvPr id="3074" name="Picture 2" descr="https://upload.wikimedia.org/wikipedia/commons/thumb/0/04/Alfred_Sisley_001.jpg/800px-Alfred_Sisley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15" y="2103438"/>
            <a:ext cx="527817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Édouard</a:t>
            </a:r>
            <a:r>
              <a:rPr lang="en-US" dirty="0"/>
              <a:t> </a:t>
            </a:r>
            <a:r>
              <a:rPr lang="en-US" dirty="0" err="1" smtClean="0"/>
              <a:t>Manet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Luncheon on the Grass</a:t>
            </a:r>
            <a:endParaRPr lang="mk-MK" dirty="0"/>
          </a:p>
        </p:txBody>
      </p:sp>
      <p:pic>
        <p:nvPicPr>
          <p:cNvPr id="4098" name="Picture 2" descr="https://upload.wikimedia.org/wikipedia/commons/thumb/9/90/Edouard_Manet_-_Luncheon_on_the_Grass_-_Google_Art_Project.jpg/800px-Edouard_Manet_-_Luncheon_on_the_Grass_-_Google_Art_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31" y="2103438"/>
            <a:ext cx="5057539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1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Camille </a:t>
            </a:r>
            <a:r>
              <a:rPr lang="en-US" dirty="0" smtClean="0"/>
              <a:t>Pissarro – </a:t>
            </a:r>
            <a:br>
              <a:rPr lang="en-US" dirty="0" smtClean="0"/>
            </a:br>
            <a:r>
              <a:rPr lang="en-US" dirty="0" smtClean="0"/>
              <a:t>Boulevard </a:t>
            </a:r>
            <a:r>
              <a:rPr lang="en-US" dirty="0"/>
              <a:t>Montmartre</a:t>
            </a:r>
            <a:endParaRPr lang="mk-MK" dirty="0"/>
          </a:p>
        </p:txBody>
      </p:sp>
      <p:pic>
        <p:nvPicPr>
          <p:cNvPr id="5122" name="Picture 2" descr="https://upload.wikimedia.org/wikipedia/commons/thumb/1/15/Camille_Pissarro_-_Boulevard_Montmartre_-_Eremitage.jpg/800px-Camille_Pissarro_-_Boulevard_Montmartre_-_Eremit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75" y="2209800"/>
            <a:ext cx="5267249" cy="40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9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</TotalTime>
  <Words>222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Savon</vt:lpstr>
      <vt:lpstr>Impressionism </vt:lpstr>
      <vt:lpstr>Beginnings</vt:lpstr>
      <vt:lpstr>Impressionist techniques</vt:lpstr>
      <vt:lpstr>Main Impressionists</vt:lpstr>
      <vt:lpstr>Claude Monet – Sunrise</vt:lpstr>
      <vt:lpstr>Pierre-Auguste Renoir – Dance at Le Moulin de la Galette</vt:lpstr>
      <vt:lpstr>Alfred Sisley – View of the Saint-Martin Canal</vt:lpstr>
      <vt:lpstr>Édouard Manet – The Luncheon on the Grass</vt:lpstr>
      <vt:lpstr>Camille Pissarro –  Boulevard Montmartre</vt:lpstr>
      <vt:lpstr>Paul Cézanne – Mont Sainte-Victoire</vt:lpstr>
      <vt:lpstr>Vincent van Gogh Post-Impressionist - Wheatfield with Crows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 </dc:title>
  <dc:creator>Bibe</dc:creator>
  <cp:lastModifiedBy>Bibe</cp:lastModifiedBy>
  <cp:revision>4</cp:revision>
  <dcterms:created xsi:type="dcterms:W3CDTF">2006-08-16T00:00:00Z</dcterms:created>
  <dcterms:modified xsi:type="dcterms:W3CDTF">2017-05-08T13:03:57Z</dcterms:modified>
</cp:coreProperties>
</file>