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30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2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6924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76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48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4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0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6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7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2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2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7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Realism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 movement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0426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Realism was an artistic movement that began in France in the 1850s, after </a:t>
            </a:r>
            <a:r>
              <a:rPr lang="en-US" dirty="0" smtClean="0"/>
              <a:t>the1848 Revolution.</a:t>
            </a:r>
            <a:r>
              <a:rPr lang="en-US" dirty="0"/>
              <a:t> </a:t>
            </a:r>
            <a:endParaRPr lang="en-US" dirty="0"/>
          </a:p>
          <a:p>
            <a:r>
              <a:rPr lang="en-US" dirty="0" smtClean="0"/>
              <a:t>Realists rejected Romanticism, </a:t>
            </a:r>
            <a:r>
              <a:rPr lang="en-US" dirty="0"/>
              <a:t>which had dominated French literature and art since the late 18th century. Realism revolted against the exotic subject matter and exaggerated emotionalism and drama of the Romantic movement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34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characteristics</a:t>
            </a:r>
            <a:br>
              <a:rPr lang="en-US" b="1" dirty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emotionalism and </a:t>
            </a:r>
            <a:r>
              <a:rPr lang="en-US" dirty="0" smtClean="0"/>
              <a:t>drama realists </a:t>
            </a:r>
            <a:r>
              <a:rPr lang="en-US" dirty="0"/>
              <a:t>sought to portray real and typical contemporary people and situations with truth and accuracy, and not avoiding unpleasant or sordid aspects of life.</a:t>
            </a:r>
          </a:p>
          <a:p>
            <a:r>
              <a:rPr lang="en-US" dirty="0"/>
              <a:t>Realist works depicted people of all classes in situations that arise in ordinary life, and often reflected the changes brought by the Industrial and Commercial Revolutions.  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38928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realists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Jean </a:t>
            </a:r>
            <a:r>
              <a:rPr lang="en-US" dirty="0" err="1"/>
              <a:t>Désiré</a:t>
            </a:r>
            <a:r>
              <a:rPr lang="en-US" dirty="0"/>
              <a:t> Gustave </a:t>
            </a:r>
            <a:r>
              <a:rPr lang="en-US" dirty="0" smtClean="0"/>
              <a:t>Courbet </a:t>
            </a:r>
            <a:r>
              <a:rPr lang="en-US" dirty="0"/>
              <a:t>led </a:t>
            </a:r>
            <a:r>
              <a:rPr lang="en-US" dirty="0" smtClean="0"/>
              <a:t>the Realism movement </a:t>
            </a:r>
            <a:r>
              <a:rPr lang="en-US" dirty="0"/>
              <a:t>in 19th-century French </a:t>
            </a:r>
            <a:r>
              <a:rPr lang="en-US" dirty="0" smtClean="0"/>
              <a:t>painting;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72571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Gustave Courbet –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Stone Breakers</a:t>
            </a:r>
            <a:endParaRPr lang="mk-MK" dirty="0"/>
          </a:p>
        </p:txBody>
      </p:sp>
      <p:pic>
        <p:nvPicPr>
          <p:cNvPr id="1026" name="Picture 2" descr="https://upload.wikimedia.org/wikipedia/commons/thumb/9/93/Gustave_Courbet_018.jpg/1024px-Gustave_Courbet_0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32453"/>
            <a:ext cx="6359346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09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Gustave Courbet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Bonjour</a:t>
            </a:r>
            <a:r>
              <a:rPr lang="en-US" dirty="0"/>
              <a:t>, Monsieur </a:t>
            </a:r>
            <a:r>
              <a:rPr lang="en-US" dirty="0" smtClean="0"/>
              <a:t>Courbet</a:t>
            </a:r>
            <a:endParaRPr lang="mk-MK" dirty="0"/>
          </a:p>
        </p:txBody>
      </p:sp>
      <p:pic>
        <p:nvPicPr>
          <p:cNvPr id="2050" name="Picture 2" descr="https://upload.wikimedia.org/wikipedia/commons/thumb/9/93/Gustave_Courbet_-_Bonjour_Monsieur_Courbet_-_Mus%C3%A9e_Fabre.jpg/800px-Gustave_Courbet_-_Bonjour_Monsieur_Courbet_-_Mus%C3%A9e_Fab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28457"/>
            <a:ext cx="5428457" cy="47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6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Gustave </a:t>
            </a:r>
            <a:r>
              <a:rPr lang="en-US" dirty="0" smtClean="0"/>
              <a:t>Courbet –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After Dinner at </a:t>
            </a:r>
            <a:r>
              <a:rPr lang="en-US" dirty="0" err="1"/>
              <a:t>Ornans</a:t>
            </a:r>
            <a:r>
              <a:rPr lang="en-US" dirty="0" smtClean="0"/>
              <a:t/>
            </a:r>
            <a:br>
              <a:rPr lang="en-US" dirty="0" smtClean="0"/>
            </a:br>
            <a:endParaRPr lang="mk-MK" dirty="0"/>
          </a:p>
        </p:txBody>
      </p:sp>
      <p:pic>
        <p:nvPicPr>
          <p:cNvPr id="3074" name="Picture 2" descr="https://upload.wikimedia.org/wikipedia/commons/thumb/f/fc/Gustave_Courbet_031.jpg/800px-Gustave_Courbet_03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5601843" cy="416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30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Gustave Courbet </a:t>
            </a:r>
            <a:r>
              <a:rPr lang="en-US" dirty="0" smtClean="0"/>
              <a:t>–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Sleep</a:t>
            </a:r>
            <a:endParaRPr lang="mk-MK" dirty="0"/>
          </a:p>
        </p:txBody>
      </p:sp>
      <p:pic>
        <p:nvPicPr>
          <p:cNvPr id="4098" name="Picture 2" descr="https://upload.wikimedia.org/wikipedia/commons/thumb/e/e9/The_Sleepers_by_Gustave_Courbet.jpg/1024px-The_Sleepers_by_Gustave_Courb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32452"/>
            <a:ext cx="5810806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744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92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Realism </vt:lpstr>
      <vt:lpstr>Beginnings</vt:lpstr>
      <vt:lpstr>Basic characteristics </vt:lpstr>
      <vt:lpstr>Main realists</vt:lpstr>
      <vt:lpstr>Gustave Courbet – The Stone Breakers</vt:lpstr>
      <vt:lpstr>Gustave Courbet –  Bonjour, Monsieur Courbet</vt:lpstr>
      <vt:lpstr>Gustave Courbet – After Dinner at Ornans </vt:lpstr>
      <vt:lpstr>Gustave Courbet – Sleep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</dc:title>
  <dc:creator>Bibe</dc:creator>
  <cp:lastModifiedBy>Bibe</cp:lastModifiedBy>
  <cp:revision>4</cp:revision>
  <dcterms:created xsi:type="dcterms:W3CDTF">2017-05-08T09:00:47Z</dcterms:created>
  <dcterms:modified xsi:type="dcterms:W3CDTF">2017-05-08T09:37:51Z</dcterms:modified>
</cp:coreProperties>
</file>