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7559675"/>
  <p:notesSz cx="7559675" cy="10691813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75C4CADE-4A89-424D-A61B-1D81CBCFAB7A}" type="slidenum">
              <a:t>‹#›</a:t>
            </a:fld>
            <a:endParaRPr lang="de-DE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73249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de-DE" sz="1400" kern="1200"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de-DE" sz="1400" kern="1200"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rtl="0" hangingPunct="0">
              <a:buNone/>
              <a:tabLst/>
              <a:defRPr lang="de-DE" sz="1400" kern="1200"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de-DE" sz="1400" kern="1200"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3AB5BCD1-568B-465A-AC27-CBAF1D57F25D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2934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rtl="0" hangingPunct="0">
      <a:tabLst/>
      <a:defRPr lang="de-DE" sz="2810" b="0" i="0" u="none" strike="noStrike" kern="1200">
        <a:ln>
          <a:noFill/>
        </a:ln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C69BA59E-56A6-41A0-9215-878ED81EB527}" type="slidenum">
              <a:t>1</a:t>
            </a:fld>
            <a:endParaRPr lang="de-D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631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91278891-7BC7-4A9D-B274-262AE77AF7E3}" type="slidenum">
              <a:t>2</a:t>
            </a:fld>
            <a:endParaRPr lang="de-D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 sz="20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55604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23173248-B585-4E74-90CC-A88BA5F0D9DF}" type="slidenum">
              <a:t>3</a:t>
            </a:fld>
            <a:endParaRPr lang="de-D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 sz="20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756656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B9B226D7-6B66-4926-8806-DEE5060EEC13}" type="slidenum">
              <a:t>4</a:t>
            </a:fld>
            <a:endParaRPr lang="de-D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 sz="20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96905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DA4065D8-0D67-41D1-B456-00EEA6D7F76C}" type="slidenum">
              <a:t>5</a:t>
            </a:fld>
            <a:endParaRPr lang="de-D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sz="20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88891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81C5D6F4-CD7D-4A85-A5F3-1DF269411E06}" type="slidenum">
              <a:t>6</a:t>
            </a:fld>
            <a:endParaRPr lang="de-D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 sz="20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019700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94CF43B9-2C66-4AF3-B47B-7E10081A1D9C}" type="slidenum">
              <a:t>7</a:t>
            </a:fld>
            <a:endParaRPr lang="de-D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 sz="20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808360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12C54590-DC5F-4607-95F1-7A3A4EAEAFB5}" type="slidenum">
              <a:t>8</a:t>
            </a:fld>
            <a:endParaRPr lang="de-D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 sz="20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82204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30D8EC-06B8-4B6E-B8C5-DC7599102825}" type="slidenum">
              <a:t>‹#›</a:t>
            </a:fld>
            <a:r>
              <a:rPr lang="de-DE" smtClean="0"/>
              <a:t> /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952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1ADBF50-7A73-4A59-9BCE-19248962E606}" type="slidenum">
              <a:t>‹#›</a:t>
            </a:fld>
            <a:r>
              <a:rPr lang="de-DE" smtClean="0"/>
              <a:t> /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679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8363" y="4103688"/>
            <a:ext cx="2141537" cy="2782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163" y="4103688"/>
            <a:ext cx="6273800" cy="2782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8D9110A-F099-4607-8D50-A1CF7393BF1F}" type="slidenum">
              <a:t>‹#›</a:t>
            </a:fld>
            <a:r>
              <a:rPr lang="de-DE" smtClean="0"/>
              <a:t> /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023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6509E64-B824-47A0-8922-9D2F7260BBD9}" type="slidenum">
              <a:t>‹#›</a:t>
            </a:fld>
            <a:r>
              <a:rPr lang="de-DE" smtClean="0"/>
              <a:t> /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12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443FF70-CB1A-4FC7-87EA-F9653342DCBD}" type="slidenum">
              <a:t>‹#›</a:t>
            </a:fld>
            <a:r>
              <a:rPr lang="de-DE" smtClean="0"/>
              <a:t> /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2246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11D2B9D-7BCB-4263-818C-E6324F02A2C6}" type="slidenum">
              <a:t>‹#›</a:t>
            </a:fld>
            <a:r>
              <a:rPr lang="de-DE" smtClean="0"/>
              <a:t> /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5546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2160588"/>
            <a:ext cx="4243388" cy="4384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2160588"/>
            <a:ext cx="4243387" cy="4384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5008A54-449D-4D9A-A89E-F86E11FC7EC3}" type="slidenum">
              <a:t>‹#›</a:t>
            </a:fld>
            <a:r>
              <a:rPr lang="de-DE" smtClean="0"/>
              <a:t> /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9432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9C00D1-CCFD-418E-B4E4-338F64B64967}" type="slidenum">
              <a:t>‹#›</a:t>
            </a:fld>
            <a:r>
              <a:rPr lang="de-DE" smtClean="0"/>
              <a:t> /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6928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1BE9996-F4B5-4FDB-89BA-4B53AB780BB3}" type="slidenum">
              <a:t>‹#›</a:t>
            </a:fld>
            <a:r>
              <a:rPr lang="de-DE" smtClean="0"/>
              <a:t> /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3758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A5AF70-EC24-4FEF-9ABB-352CCA31C033}" type="slidenum">
              <a:t>‹#›</a:t>
            </a:fld>
            <a:r>
              <a:rPr lang="de-DE" smtClean="0"/>
              <a:t> /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5584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AB84833-0135-4AB8-AEC9-349FD16084C4}" type="slidenum">
              <a:t>‹#›</a:t>
            </a:fld>
            <a:r>
              <a:rPr lang="de-DE" smtClean="0"/>
              <a:t> /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8015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26EE5FA-45B5-4063-A20A-A35A3DE336C8}" type="slidenum">
              <a:t>‹#›</a:t>
            </a:fld>
            <a:r>
              <a:rPr lang="de-DE" smtClean="0"/>
              <a:t> /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2277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3377E9E-6BD0-4291-B12B-69DF6314FA7A}" type="slidenum">
              <a:t>‹#›</a:t>
            </a:fld>
            <a:r>
              <a:rPr lang="de-DE" smtClean="0"/>
              <a:t> /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6782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CD94D0-230D-4369-B837-65B7823568CA}" type="slidenum">
              <a:t>‹#›</a:t>
            </a:fld>
            <a:r>
              <a:rPr lang="de-DE" smtClean="0"/>
              <a:t> /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291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2825" y="301625"/>
            <a:ext cx="2212975" cy="62436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301625"/>
            <a:ext cx="6489700" cy="6243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4A0C596-3365-4901-84B1-6F41EB55E47E}" type="slidenum">
              <a:t>‹#›</a:t>
            </a:fld>
            <a:r>
              <a:rPr lang="de-DE" smtClean="0"/>
              <a:t> /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7369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60A0F3-A32D-4ADF-950B-BBB9EA036934}" type="slidenum">
              <a:t>‹#›</a:t>
            </a:fld>
            <a:r>
              <a:rPr lang="de-DE" smtClean="0"/>
              <a:t> /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7280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3" y="5903913"/>
            <a:ext cx="4206875" cy="982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1438" y="5903913"/>
            <a:ext cx="4208462" cy="982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0BA68FD-BC02-4478-A4B4-ECED1099AB16}" type="slidenum">
              <a:t>‹#›</a:t>
            </a:fld>
            <a:r>
              <a:rPr lang="de-DE" smtClean="0"/>
              <a:t> /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8403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A82661-483A-406A-9FDB-56B78124F337}" type="slidenum">
              <a:t>‹#›</a:t>
            </a:fld>
            <a:r>
              <a:rPr lang="de-DE" smtClean="0"/>
              <a:t> /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7769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C4A9EEF-A663-498D-9114-364E7CFD1074}" type="slidenum">
              <a:t>‹#›</a:t>
            </a:fld>
            <a:r>
              <a:rPr lang="de-DE" smtClean="0"/>
              <a:t> /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709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080A271-CA8B-4CA6-9B3F-A6F52948C32F}" type="slidenum">
              <a:t>‹#›</a:t>
            </a:fld>
            <a:r>
              <a:rPr lang="de-DE" smtClean="0"/>
              <a:t> /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8066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E3A75D1-5AA0-4CBD-B6AE-BAF2D7B290C0}" type="slidenum">
              <a:t>‹#›</a:t>
            </a:fld>
            <a:r>
              <a:rPr lang="de-DE" smtClean="0"/>
              <a:t> /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359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2B977E1-8A58-4AEA-8DDD-A50694B9EF2D}" type="slidenum">
              <a:t>‹#›</a:t>
            </a:fld>
            <a:r>
              <a:rPr lang="de-DE" smtClean="0"/>
              <a:t> /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3137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792000" y="4104000"/>
            <a:ext cx="8568000" cy="144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92000" y="5903999"/>
            <a:ext cx="8568000" cy="982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de-DE" sz="1400" kern="1200"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644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de-DE" sz="1400" kern="1200"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de-DE" sz="1400" kern="1200"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623674A4-7661-4483-8338-5A84A63B36D4}" type="slidenum">
              <a:t>‹#›</a:t>
            </a:fld>
            <a:r>
              <a:rPr lang="de-DE"/>
              <a:t> /</a:t>
            </a:r>
          </a:p>
        </p:txBody>
      </p:sp>
      <p:sp>
        <p:nvSpPr>
          <p:cNvPr id="7" name="Freeform 6"/>
          <p:cNvSpPr/>
          <p:nvPr/>
        </p:nvSpPr>
        <p:spPr>
          <a:xfrm>
            <a:off x="0" y="4320000"/>
            <a:ext cx="503999" cy="10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F2929"/>
          </a:solidFill>
          <a:ln>
            <a:noFill/>
            <a:prstDash val="solid"/>
          </a:ln>
        </p:spPr>
        <p:txBody>
          <a:bodyPr vert="horz"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de-DE" sz="1400" kern="1200">
              <a:latin typeface="Open Sans" pitchFamily="34"/>
              <a:ea typeface="Segoe UI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rtl="0" hangingPunct="0">
        <a:tabLst/>
        <a:defRPr lang="de-DE" sz="4800" b="1" i="0" u="none" strike="noStrike" kern="1200">
          <a:ln>
            <a:noFill/>
          </a:ln>
          <a:solidFill>
            <a:srgbClr val="333333"/>
          </a:solidFill>
          <a:latin typeface="Open Sans" pitchFamily="34"/>
        </a:defRPr>
      </a:lvl1pPr>
    </p:titleStyle>
    <p:bodyStyle>
      <a:lvl1pPr marL="0" marR="0" indent="0" rtl="0" hangingPunct="0">
        <a:spcBef>
          <a:spcPts val="0"/>
        </a:spcBef>
        <a:spcAft>
          <a:spcPts val="1879"/>
        </a:spcAft>
        <a:tabLst/>
        <a:defRPr lang="de-DE" sz="2400" b="0" i="0" u="none" strike="noStrike" kern="1200">
          <a:ln>
            <a:noFill/>
          </a:ln>
          <a:solidFill>
            <a:srgbClr val="333333"/>
          </a:solidFill>
          <a:latin typeface="Open Sans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0000" y="2160000"/>
            <a:ext cx="8640000" cy="4384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680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de-DE" sz="1400" kern="1200"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680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de-DE" sz="1400" kern="1200"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680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de-DE" sz="1400" kern="1200"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958D5DA7-EBF8-4BBE-AEDF-716E0E8A85EE}" type="slidenum">
              <a:t>‹#›</a:t>
            </a:fld>
            <a:r>
              <a:rPr lang="de-DE"/>
              <a:t> /</a:t>
            </a:r>
          </a:p>
        </p:txBody>
      </p:sp>
      <p:sp>
        <p:nvSpPr>
          <p:cNvPr id="7" name="Freeform 6"/>
          <p:cNvSpPr/>
          <p:nvPr/>
        </p:nvSpPr>
        <p:spPr>
          <a:xfrm>
            <a:off x="0" y="288000"/>
            <a:ext cx="503999" cy="10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F2929"/>
          </a:solidFill>
          <a:ln>
            <a:noFill/>
            <a:prstDash val="solid"/>
          </a:ln>
        </p:spPr>
        <p:txBody>
          <a:bodyPr vert="horz"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de-DE" sz="1400" kern="1200">
              <a:latin typeface="Open Sans" pitchFamily="34"/>
              <a:ea typeface="Segoe UI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rtl="0" hangingPunct="0">
        <a:tabLst/>
        <a:defRPr lang="de-DE" sz="4400" b="1" i="0" u="none" strike="noStrike" kern="1200">
          <a:ln>
            <a:noFill/>
          </a:ln>
          <a:solidFill>
            <a:srgbClr val="333333"/>
          </a:solidFill>
          <a:latin typeface="Open Sans" pitchFamily="34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de-DE" sz="2800" b="0" i="0" u="none" strike="noStrike" kern="1200">
          <a:ln>
            <a:noFill/>
          </a:ln>
          <a:solidFill>
            <a:srgbClr val="333333"/>
          </a:solidFill>
          <a:latin typeface="Open Sans" pitchFamily="34"/>
          <a:ea typeface="Microsoft YaHei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388DA67-99A5-4CDE-B697-488231C1FBF1}" type="slidenum">
              <a:t>1</a:t>
            </a:fld>
            <a:r>
              <a:rPr lang="de-DE" smtClean="0"/>
              <a:t> /</a:t>
            </a:r>
            <a:endParaRPr lang="de-DE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DE"/>
              <a:t>Gass Embolism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/>
        <p:txBody>
          <a:bodyPr vert="horz" anchor="ctr"/>
          <a:lstStyle/>
          <a:p>
            <a:pPr algn="ctr"/>
            <a:endParaRPr lang="de-DE" sz="3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536121F-C769-4695-988B-7277D9486104}" type="slidenum">
              <a:t>2</a:t>
            </a:fld>
            <a:r>
              <a:rPr lang="de-DE" smtClean="0"/>
              <a:t> /</a:t>
            </a:r>
            <a:endParaRPr lang="de-DE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DE"/>
              <a:t>Air or Gas Embolism​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lr>
                <a:srgbClr val="EF2929"/>
              </a:buClr>
              <a:buSzPct val="45000"/>
              <a:buFont typeface="StarSymbol"/>
              <a:buChar char="●"/>
            </a:pPr>
            <a:r>
              <a:rPr lang="de-DE"/>
              <a:t>An air or gas Embolism appears in blood vessels. It is an air bubble which is trapped within the vessel that blocks the blood flow​</a:t>
            </a:r>
          </a:p>
          <a:p>
            <a:pPr lvl="0">
              <a:buClr>
                <a:srgbClr val="EF2929"/>
              </a:buClr>
              <a:buSzPct val="45000"/>
              <a:buFont typeface="StarSymbol"/>
              <a:buChar char="●"/>
            </a:pPr>
            <a:r>
              <a:rPr lang="de-DE"/>
              <a:t>It can occur in either an artery or a vein. When it appears in an artery it travels to parts with narrower vessels, and it completely stop the blood flow. When it appears in a vein it causes difficulties with the respiratory system. ​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03B5FE-1622-462F-88C5-DA3CA1F50B57}" type="slidenum">
              <a:t>3</a:t>
            </a:fld>
            <a:r>
              <a:rPr lang="de-DE" smtClean="0"/>
              <a:t> /</a:t>
            </a:r>
            <a:endParaRPr lang="de-DE"/>
          </a:p>
        </p:txBody>
      </p:sp>
      <p:pic>
        <p:nvPicPr>
          <p:cNvPr id="2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1404000" y="252000"/>
            <a:ext cx="7056000" cy="705600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CA9CF0-A342-4C7B-BC29-2894EC8CE665}" type="slidenum">
              <a:t>4</a:t>
            </a:fld>
            <a:r>
              <a:rPr lang="de-DE" smtClean="0"/>
              <a:t> /</a:t>
            </a:r>
            <a:endParaRPr lang="de-DE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DE"/>
              <a:t>Possible effects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lr>
                <a:srgbClr val="EF2929"/>
              </a:buClr>
              <a:buSzPct val="45000"/>
              <a:buFont typeface="StarSymbol"/>
              <a:buChar char="●"/>
            </a:pPr>
            <a:r>
              <a:rPr lang="de-DE"/>
              <a:t>Embolism in the arteries to the brain – loss of consciousness and seizures​</a:t>
            </a:r>
          </a:p>
          <a:p>
            <a:pPr lvl="0">
              <a:buClr>
                <a:srgbClr val="EF2929"/>
              </a:buClr>
              <a:buSzPct val="45000"/>
              <a:buFont typeface="StarSymbol"/>
              <a:buChar char="●"/>
            </a:pPr>
            <a:r>
              <a:rPr lang="de-DE"/>
              <a:t>Embolism in the coronary arteries (leading to the heart) - heart attack or irregular heartbeat​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2AA966D-B98F-4123-AB4F-271915D28339}" type="slidenum">
              <a:t>5</a:t>
            </a:fld>
            <a:r>
              <a:rPr lang="de-DE" smtClean="0"/>
              <a:t> /</a:t>
            </a:r>
            <a:endParaRPr lang="de-DE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de-DE"/>
              <a:t>Symptoms of an air embolism	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lr>
                <a:srgbClr val="EF2929"/>
              </a:buClr>
              <a:buSzPct val="45000"/>
              <a:buFont typeface="StarSymbol"/>
              <a:buChar char="●"/>
            </a:pPr>
            <a:r>
              <a:rPr lang="de-DE"/>
              <a:t>Joint and mucsle pain</a:t>
            </a:r>
          </a:p>
          <a:p>
            <a:pPr lvl="0">
              <a:buClr>
                <a:srgbClr val="EF2929"/>
              </a:buClr>
              <a:buSzPct val="45000"/>
              <a:buFont typeface="StarSymbol"/>
              <a:buChar char="●"/>
            </a:pPr>
            <a:r>
              <a:rPr lang="de-DE"/>
              <a:t>Low blood pressure</a:t>
            </a:r>
          </a:p>
          <a:p>
            <a:pPr lvl="0">
              <a:buClr>
                <a:srgbClr val="EF2929"/>
              </a:buClr>
              <a:buSzPct val="45000"/>
              <a:buFont typeface="StarSymbol"/>
              <a:buChar char="●"/>
            </a:pPr>
            <a:r>
              <a:rPr lang="de-DE"/>
              <a:t>Irregular heartbeat</a:t>
            </a:r>
          </a:p>
          <a:p>
            <a:pPr lvl="0">
              <a:buClr>
                <a:srgbClr val="EF2929"/>
              </a:buClr>
              <a:buSzPct val="45000"/>
              <a:buFont typeface="StarSymbol"/>
              <a:buChar char="●"/>
            </a:pPr>
            <a:r>
              <a:rPr lang="de-DE"/>
              <a:t>Breathlessness</a:t>
            </a:r>
          </a:p>
          <a:p>
            <a:pPr lvl="0">
              <a:buClr>
                <a:srgbClr val="EF2929"/>
              </a:buClr>
              <a:buSzPct val="45000"/>
              <a:buFont typeface="StarSymbol"/>
              <a:buChar char="●"/>
            </a:pPr>
            <a:r>
              <a:rPr lang="de-DE"/>
              <a:t>Blurred vision</a:t>
            </a:r>
          </a:p>
          <a:p>
            <a:pPr lvl="0">
              <a:buClr>
                <a:srgbClr val="EF2929"/>
              </a:buClr>
              <a:buSzPct val="45000"/>
              <a:buFont typeface="StarSymbol"/>
              <a:buChar char="●"/>
            </a:pPr>
            <a:r>
              <a:rPr lang="de-DE"/>
              <a:t>Chest pain</a:t>
            </a:r>
          </a:p>
          <a:p>
            <a:pPr lvl="0">
              <a:buClr>
                <a:srgbClr val="EF2929"/>
              </a:buClr>
              <a:buSzPct val="45000"/>
              <a:buFont typeface="StarSymbol"/>
              <a:buChar char="●"/>
            </a:pPr>
            <a:r>
              <a:rPr lang="de-DE"/>
              <a:t>Anxiety</a:t>
            </a:r>
          </a:p>
          <a:p>
            <a:pPr lvl="0">
              <a:buClr>
                <a:srgbClr val="EF2929"/>
              </a:buClr>
              <a:buSzPct val="45000"/>
              <a:buFont typeface="StarSymbol"/>
              <a:buChar char="●"/>
            </a:pPr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420359F-F383-4602-BE5D-7FEFDE4C9CC5}" type="slidenum">
              <a:t>6</a:t>
            </a:fld>
            <a:r>
              <a:rPr lang="de-DE" smtClean="0"/>
              <a:t> /</a:t>
            </a:r>
            <a:endParaRPr lang="de-DE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DE"/>
              <a:t>Treating air embolism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lr>
                <a:srgbClr val="EF2929"/>
              </a:buClr>
              <a:buSzPct val="45000"/>
              <a:buFont typeface="StarSymbol"/>
              <a:buChar char="●"/>
            </a:pPr>
            <a:r>
              <a:rPr lang="de-DE"/>
              <a:t>Immediate recompression</a:t>
            </a:r>
          </a:p>
          <a:p>
            <a:pPr marL="0" lvl="1" indent="0" hangingPunct="0">
              <a:spcBef>
                <a:spcPts val="0"/>
              </a:spcBef>
              <a:spcAft>
                <a:spcPts val="1414"/>
              </a:spcAft>
              <a:buClr>
                <a:srgbClr val="EF2929"/>
              </a:buClr>
              <a:buSzPct val="75000"/>
              <a:buFont typeface="StarSymbol"/>
              <a:buChar char="–"/>
            </a:pPr>
            <a:r>
              <a:rPr lang="de-DE" sz="2800">
                <a:solidFill>
                  <a:srgbClr val="333333"/>
                </a:solidFill>
                <a:latin typeface="Open Sans" pitchFamily="34"/>
                <a:ea typeface="Microsoft YaHei" pitchFamily="2"/>
                <a:cs typeface="Mangal" pitchFamily="2"/>
              </a:rPr>
              <a:t>Lying in a hiperbaric chamber for several hours</a:t>
            </a:r>
          </a:p>
          <a:p>
            <a:pPr marL="0" lvl="1" indent="0" hangingPunct="0">
              <a:spcBef>
                <a:spcPts val="0"/>
              </a:spcBef>
              <a:spcAft>
                <a:spcPts val="1414"/>
              </a:spcAft>
              <a:buClr>
                <a:srgbClr val="EF2929"/>
              </a:buClr>
              <a:buSzPct val="75000"/>
              <a:buFont typeface="StarSymbol"/>
              <a:buChar char="–"/>
            </a:pPr>
            <a:r>
              <a:rPr lang="de-DE" sz="2800">
                <a:solidFill>
                  <a:srgbClr val="333333"/>
                </a:solidFill>
                <a:latin typeface="Open Sans" pitchFamily="34"/>
                <a:ea typeface="Microsoft YaHei" pitchFamily="2"/>
                <a:cs typeface="Mangal" pitchFamily="2"/>
              </a:rPr>
              <a:t>Breathing a mixture of gasses and oxygen under pressure</a:t>
            </a:r>
          </a:p>
          <a:p>
            <a:pPr lvl="0">
              <a:buClr>
                <a:srgbClr val="EF2929"/>
              </a:buClr>
              <a:buSzPct val="45000"/>
              <a:buFont typeface="StarSymbol"/>
              <a:buChar char="●"/>
            </a:pPr>
            <a:r>
              <a:rPr lang="de-DE"/>
              <a:t>The high pressure will restore the blood flow</a:t>
            </a:r>
          </a:p>
          <a:p>
            <a:pPr lvl="0">
              <a:buClr>
                <a:srgbClr val="EF2929"/>
              </a:buClr>
              <a:buSzPct val="45000"/>
              <a:buFont typeface="StarSymbol"/>
              <a:buChar char="●"/>
            </a:pPr>
            <a:r>
              <a:rPr lang="de-DE"/>
              <a:t>The pressure forces the bubbles to dissolve in the blood flow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EFBE14B-D654-41A7-9035-1C3F2FDFFCF3}" type="slidenum">
              <a:t>7</a:t>
            </a:fld>
            <a:r>
              <a:rPr lang="de-DE" smtClean="0"/>
              <a:t> /</a:t>
            </a:r>
            <a:endParaRPr lang="de-DE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DE"/>
              <a:t>Hyperbaric chamber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2250000" y="2160000"/>
            <a:ext cx="5580000" cy="438480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72CEB3F-F9D3-4350-8AB9-4163D74E843F}" type="slidenum">
              <a:t>8</a:t>
            </a:fld>
            <a:r>
              <a:rPr lang="de-DE" smtClean="0"/>
              <a:t> /</a:t>
            </a:r>
            <a:endParaRPr lang="de-DE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DE"/>
              <a:t>Causes of embolism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lr>
                <a:srgbClr val="EF2929"/>
              </a:buClr>
              <a:buSzPct val="45000"/>
              <a:buFont typeface="StarSymbol"/>
              <a:buChar char="●"/>
            </a:pPr>
            <a:r>
              <a:rPr lang="de-DE"/>
              <a:t>Scuba diving</a:t>
            </a:r>
          </a:p>
          <a:p>
            <a:pPr lvl="0">
              <a:buClr>
                <a:srgbClr val="EF2929"/>
              </a:buClr>
              <a:buSzPct val="45000"/>
              <a:buFont typeface="StarSymbol"/>
              <a:buChar char="●"/>
            </a:pPr>
            <a:r>
              <a:rPr lang="de-DE"/>
              <a:t>Injections (air was not properly removed)</a:t>
            </a:r>
          </a:p>
          <a:p>
            <a:pPr lvl="0">
              <a:buClr>
                <a:srgbClr val="EF2929"/>
              </a:buClr>
              <a:buSzPct val="45000"/>
              <a:buFont typeface="StarSymbol"/>
              <a:buChar char="●"/>
            </a:pPr>
            <a:r>
              <a:rPr lang="de-DE"/>
              <a:t>During surgery and other medical proceduress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Impres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mpress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222</Words>
  <Application>Microsoft Office PowerPoint</Application>
  <PresentationFormat>Widescreen</PresentationFormat>
  <Paragraphs>42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Microsoft YaHei</vt:lpstr>
      <vt:lpstr>Arial</vt:lpstr>
      <vt:lpstr>Calibri</vt:lpstr>
      <vt:lpstr>Liberation Sans</vt:lpstr>
      <vt:lpstr>Mangal</vt:lpstr>
      <vt:lpstr>Open Sans</vt:lpstr>
      <vt:lpstr>Segoe UI</vt:lpstr>
      <vt:lpstr>StarSymbol</vt:lpstr>
      <vt:lpstr>Tahoma</vt:lpstr>
      <vt:lpstr>Impress</vt:lpstr>
      <vt:lpstr>Impress1</vt:lpstr>
      <vt:lpstr>Gass Embolism</vt:lpstr>
      <vt:lpstr>Air or Gas Embolism​</vt:lpstr>
      <vt:lpstr>PowerPoint Presentation</vt:lpstr>
      <vt:lpstr>Possible effects</vt:lpstr>
      <vt:lpstr>Symptoms of an air embolism </vt:lpstr>
      <vt:lpstr>Treating air embolism</vt:lpstr>
      <vt:lpstr>Hyperbaric chamber</vt:lpstr>
      <vt:lpstr>Causes of embolism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Gass Embolism</dc:title>
  <dc:creator>Bibe</dc:creator>
  <cp:lastModifiedBy>Bibe</cp:lastModifiedBy>
  <cp:revision>4</cp:revision>
  <dcterms:created xsi:type="dcterms:W3CDTF">2017-05-21T03:16:47Z</dcterms:created>
  <dcterms:modified xsi:type="dcterms:W3CDTF">2017-05-21T21:05:13Z</dcterms:modified>
</cp:coreProperties>
</file>