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56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167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327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6196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16921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6509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6754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3066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79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59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663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953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735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950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14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562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145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089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5/21/2017</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550357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INORGANIC COMPOUNDS</a:t>
            </a:r>
            <a:r>
              <a:rPr lang="mk-MK" dirty="0"/>
              <a:t/>
            </a:r>
            <a:br>
              <a:rPr lang="mk-MK" dirty="0"/>
            </a:br>
            <a:r>
              <a:rPr lang="en-US" b="1" dirty="0" smtClean="0"/>
              <a:t>OXIDES</a:t>
            </a:r>
            <a:endParaRPr lang="mk-MK" dirty="0"/>
          </a:p>
        </p:txBody>
      </p:sp>
      <p:sp>
        <p:nvSpPr>
          <p:cNvPr id="3" name="Subtitle 2"/>
          <p:cNvSpPr>
            <a:spLocks noGrp="1"/>
          </p:cNvSpPr>
          <p:nvPr>
            <p:ph type="subTitle" idx="1"/>
          </p:nvPr>
        </p:nvSpPr>
        <p:spPr/>
        <p:txBody>
          <a:bodyPr/>
          <a:lstStyle/>
          <a:p>
            <a:endParaRPr lang="mk-MK"/>
          </a:p>
        </p:txBody>
      </p:sp>
    </p:spTree>
    <p:extLst>
      <p:ext uri="{BB962C8B-B14F-4D97-AF65-F5344CB8AC3E}">
        <p14:creationId xmlns:p14="http://schemas.microsoft.com/office/powerpoint/2010/main" val="45756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OXIDES</a:t>
            </a:r>
            <a:r>
              <a:rPr lang="mk-MK" dirty="0"/>
              <a:t/>
            </a:r>
            <a:br>
              <a:rPr lang="mk-MK" dirty="0"/>
            </a:br>
            <a:endParaRPr lang="mk-MK" dirty="0"/>
          </a:p>
        </p:txBody>
      </p:sp>
      <p:sp>
        <p:nvSpPr>
          <p:cNvPr id="3" name="Content Placeholder 2"/>
          <p:cNvSpPr>
            <a:spLocks noGrp="1"/>
          </p:cNvSpPr>
          <p:nvPr>
            <p:ph idx="1"/>
          </p:nvPr>
        </p:nvSpPr>
        <p:spPr/>
        <p:txBody>
          <a:bodyPr>
            <a:normAutofit/>
          </a:bodyPr>
          <a:lstStyle/>
          <a:p>
            <a:r>
              <a:rPr lang="mk-MK" dirty="0"/>
              <a:t>Being </a:t>
            </a:r>
            <a:r>
              <a:rPr lang="mk-MK" dirty="0" smtClean="0"/>
              <a:t>oxides</a:t>
            </a:r>
            <a:r>
              <a:rPr lang="mk-MK" dirty="0"/>
              <a:t/>
            </a:r>
            <a:br>
              <a:rPr lang="mk-MK" dirty="0"/>
            </a:br>
            <a:endParaRPr lang="mk-MK" dirty="0"/>
          </a:p>
          <a:p>
            <a:r>
              <a:rPr lang="mk-MK" dirty="0"/>
              <a:t>Mainly oxides can be obtained in two ways</a:t>
            </a:r>
            <a:r>
              <a:rPr lang="mk-MK" dirty="0" smtClean="0"/>
              <a:t>:</a:t>
            </a:r>
            <a:endParaRPr lang="mk-MK" dirty="0"/>
          </a:p>
          <a:p>
            <a:pPr marL="0" indent="0">
              <a:buNone/>
            </a:pPr>
            <a:r>
              <a:rPr lang="mk-MK" dirty="0"/>
              <a:t>a.Direct bonding of elementary substance with oxygen</a:t>
            </a:r>
            <a:endParaRPr lang="mk-MK" dirty="0"/>
          </a:p>
          <a:p>
            <a:pPr marL="0" indent="0">
              <a:buNone/>
            </a:pPr>
            <a:r>
              <a:rPr lang="mk-MK" dirty="0" smtClean="0"/>
              <a:t>Examples</a:t>
            </a:r>
            <a:r>
              <a:rPr lang="mk-MK" dirty="0"/>
              <a:t>: 2Mg + O2 = </a:t>
            </a:r>
            <a:r>
              <a:rPr lang="mk-MK" dirty="0" smtClean="0"/>
              <a:t>2MgO</a:t>
            </a:r>
            <a:endParaRPr lang="en-US" dirty="0" smtClean="0"/>
          </a:p>
          <a:p>
            <a:pPr marL="0" indent="0">
              <a:buNone/>
            </a:pPr>
            <a:r>
              <a:rPr lang="mk-MK" dirty="0" smtClean="0"/>
              <a:t>S </a:t>
            </a:r>
            <a:r>
              <a:rPr lang="mk-MK" dirty="0"/>
              <a:t>+ O2 = </a:t>
            </a:r>
            <a:r>
              <a:rPr lang="mk-MK" dirty="0" smtClean="0"/>
              <a:t>SO2</a:t>
            </a:r>
            <a:endParaRPr lang="en-US" dirty="0" smtClean="0"/>
          </a:p>
          <a:p>
            <a:pPr marL="0" indent="0">
              <a:buNone/>
            </a:pPr>
            <a:r>
              <a:rPr lang="mk-MK" dirty="0" smtClean="0"/>
              <a:t>b</a:t>
            </a:r>
            <a:r>
              <a:rPr lang="mk-MK" dirty="0"/>
              <a:t>. The decomposition of complex salts or compounds</a:t>
            </a:r>
            <a:endParaRPr lang="mk-MK" dirty="0"/>
          </a:p>
          <a:p>
            <a:pPr marL="0" indent="0">
              <a:buNone/>
            </a:pPr>
            <a:r>
              <a:rPr lang="mk-MK" dirty="0" smtClean="0"/>
              <a:t>Examples</a:t>
            </a:r>
            <a:r>
              <a:rPr lang="mk-MK" dirty="0"/>
              <a:t>: CaCO3 = CO2 + CaO</a:t>
            </a:r>
            <a:endParaRPr lang="mk-MK" dirty="0"/>
          </a:p>
          <a:p>
            <a:pPr marL="0" indent="0">
              <a:buNone/>
            </a:pPr>
            <a:endParaRPr lang="mk-MK" dirty="0"/>
          </a:p>
        </p:txBody>
      </p:sp>
    </p:spTree>
    <p:extLst>
      <p:ext uri="{BB962C8B-B14F-4D97-AF65-F5344CB8AC3E}">
        <p14:creationId xmlns:p14="http://schemas.microsoft.com/office/powerpoint/2010/main" val="76566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Classification of the chemical compounds</a:t>
            </a:r>
            <a:br>
              <a:rPr lang="mk-MK" dirty="0"/>
            </a:br>
            <a:endParaRPr lang="mk-MK" dirty="0"/>
          </a:p>
        </p:txBody>
      </p:sp>
      <p:sp>
        <p:nvSpPr>
          <p:cNvPr id="3" name="Content Placeholder 2"/>
          <p:cNvSpPr>
            <a:spLocks noGrp="1"/>
          </p:cNvSpPr>
          <p:nvPr>
            <p:ph idx="1"/>
          </p:nvPr>
        </p:nvSpPr>
        <p:spPr/>
        <p:txBody>
          <a:bodyPr/>
          <a:lstStyle/>
          <a:p>
            <a:pPr marL="0" indent="0">
              <a:buNone/>
            </a:pPr>
            <a:r>
              <a:rPr lang="en-US" dirty="0"/>
              <a:t>Chemical Compounds: </a:t>
            </a:r>
            <a:endParaRPr lang="mk-MK" dirty="0"/>
          </a:p>
          <a:p>
            <a:r>
              <a:rPr lang="en-US" dirty="0"/>
              <a:t>Organic </a:t>
            </a:r>
            <a:endParaRPr lang="en-US" dirty="0"/>
          </a:p>
          <a:p>
            <a:r>
              <a:rPr lang="en-US" dirty="0" smtClean="0"/>
              <a:t>Inorganic: </a:t>
            </a:r>
          </a:p>
          <a:p>
            <a:pPr>
              <a:buFont typeface="Arial" panose="020B0604020202020204" pitchFamily="34" charset="0"/>
              <a:buChar char="•"/>
            </a:pPr>
            <a:r>
              <a:rPr lang="en-US" dirty="0" smtClean="0"/>
              <a:t>OXIDS</a:t>
            </a:r>
            <a:endParaRPr lang="mk-MK" dirty="0"/>
          </a:p>
          <a:p>
            <a:pPr>
              <a:buFont typeface="Arial" panose="020B0604020202020204" pitchFamily="34" charset="0"/>
              <a:buChar char="•"/>
            </a:pPr>
            <a:r>
              <a:rPr lang="en-US" dirty="0"/>
              <a:t>ACIDS</a:t>
            </a:r>
            <a:endParaRPr lang="mk-MK" dirty="0"/>
          </a:p>
          <a:p>
            <a:pPr>
              <a:buFont typeface="Arial" panose="020B0604020202020204" pitchFamily="34" charset="0"/>
              <a:buChar char="•"/>
            </a:pPr>
            <a:r>
              <a:rPr lang="en-US" dirty="0"/>
              <a:t>HYDROXIDES AND BASES</a:t>
            </a:r>
            <a:endParaRPr lang="mk-MK" dirty="0"/>
          </a:p>
          <a:p>
            <a:pPr>
              <a:buFont typeface="Arial" panose="020B0604020202020204" pitchFamily="34" charset="0"/>
              <a:buChar char="•"/>
            </a:pPr>
            <a:r>
              <a:rPr lang="en-US" dirty="0"/>
              <a:t>SALTS</a:t>
            </a:r>
            <a:endParaRPr lang="mk-MK" dirty="0"/>
          </a:p>
          <a:p>
            <a:pPr>
              <a:buFont typeface="Arial" panose="020B0604020202020204" pitchFamily="34" charset="0"/>
              <a:buChar char="•"/>
            </a:pPr>
            <a:r>
              <a:rPr lang="en-US" dirty="0"/>
              <a:t>COMPLEX COMPOUNDS</a:t>
            </a:r>
            <a:endParaRPr lang="mk-MK" dirty="0"/>
          </a:p>
          <a:p>
            <a:endParaRPr lang="mk-MK" dirty="0"/>
          </a:p>
          <a:p>
            <a:endParaRPr lang="mk-MK" dirty="0"/>
          </a:p>
        </p:txBody>
      </p:sp>
    </p:spTree>
    <p:extLst>
      <p:ext uri="{BB962C8B-B14F-4D97-AF65-F5344CB8AC3E}">
        <p14:creationId xmlns:p14="http://schemas.microsoft.com/office/powerpoint/2010/main" val="205352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OXIDS</a:t>
            </a:r>
            <a:endParaRPr lang="mk-MK" dirty="0"/>
          </a:p>
        </p:txBody>
      </p:sp>
      <p:sp>
        <p:nvSpPr>
          <p:cNvPr id="3" name="Content Placeholder 2"/>
          <p:cNvSpPr>
            <a:spLocks noGrp="1"/>
          </p:cNvSpPr>
          <p:nvPr>
            <p:ph idx="1"/>
          </p:nvPr>
        </p:nvSpPr>
        <p:spPr/>
        <p:txBody>
          <a:bodyPr/>
          <a:lstStyle/>
          <a:p>
            <a:r>
              <a:rPr lang="mk-MK" dirty="0"/>
              <a:t>Binary oxides represent compounds of oxygen (oxygen is bound to a metal, non-metal, semimetal) in which Oxidation number of oxygen is -2.</a:t>
            </a:r>
            <a:endParaRPr lang="mk-MK" dirty="0"/>
          </a:p>
          <a:p>
            <a:r>
              <a:rPr lang="mk-MK" dirty="0" smtClean="0"/>
              <a:t>Separation </a:t>
            </a:r>
            <a:r>
              <a:rPr lang="mk-MK" dirty="0"/>
              <a:t>of oxides - according </a:t>
            </a:r>
            <a:r>
              <a:rPr lang="en-US" dirty="0"/>
              <a:t>to </a:t>
            </a:r>
            <a:r>
              <a:rPr lang="mk-MK" dirty="0" smtClean="0"/>
              <a:t>properties</a:t>
            </a:r>
            <a:r>
              <a:rPr lang="en-US" dirty="0" smtClean="0"/>
              <a:t>:</a:t>
            </a:r>
          </a:p>
          <a:p>
            <a:pPr>
              <a:buFont typeface="Arial" panose="020B0604020202020204" pitchFamily="34" charset="0"/>
              <a:buChar char="•"/>
            </a:pPr>
            <a:r>
              <a:rPr lang="en-US" dirty="0"/>
              <a:t>Acids</a:t>
            </a:r>
            <a:r>
              <a:rPr lang="en-US" dirty="0" smtClean="0"/>
              <a:t>,</a:t>
            </a:r>
          </a:p>
          <a:p>
            <a:pPr>
              <a:buFont typeface="Arial" panose="020B0604020202020204" pitchFamily="34" charset="0"/>
              <a:buChar char="•"/>
            </a:pPr>
            <a:r>
              <a:rPr lang="en-US" dirty="0" smtClean="0"/>
              <a:t>Bases</a:t>
            </a:r>
            <a:r>
              <a:rPr lang="en-US" dirty="0"/>
              <a:t>, </a:t>
            </a:r>
            <a:endParaRPr lang="en-US" dirty="0"/>
          </a:p>
          <a:p>
            <a:pPr>
              <a:buFont typeface="Arial" panose="020B0604020202020204" pitchFamily="34" charset="0"/>
              <a:buChar char="•"/>
            </a:pPr>
            <a:r>
              <a:rPr lang="en-US" dirty="0"/>
              <a:t>A</a:t>
            </a:r>
            <a:r>
              <a:rPr lang="mk-MK" dirty="0" smtClean="0"/>
              <a:t>mphoteric</a:t>
            </a:r>
            <a:r>
              <a:rPr lang="mk-MK" dirty="0"/>
              <a:t>, </a:t>
            </a:r>
            <a:endParaRPr lang="en-US" dirty="0" smtClean="0"/>
          </a:p>
          <a:p>
            <a:pPr>
              <a:buFont typeface="Arial" panose="020B0604020202020204" pitchFamily="34" charset="0"/>
              <a:buChar char="•"/>
            </a:pPr>
            <a:r>
              <a:rPr lang="en-US" dirty="0"/>
              <a:t>I</a:t>
            </a:r>
            <a:r>
              <a:rPr lang="mk-MK" dirty="0" smtClean="0"/>
              <a:t>ndifferent </a:t>
            </a:r>
            <a:r>
              <a:rPr lang="mk-MK" dirty="0"/>
              <a:t>(neutral)</a:t>
            </a:r>
            <a:endParaRPr lang="mk-MK" dirty="0"/>
          </a:p>
          <a:p>
            <a:pPr marL="0" indent="0">
              <a:buNone/>
            </a:pPr>
            <a:endParaRPr lang="mk-MK" dirty="0"/>
          </a:p>
          <a:p>
            <a:pPr marL="0" indent="0">
              <a:buNone/>
            </a:pPr>
            <a:endParaRPr lang="mk-MK" dirty="0"/>
          </a:p>
        </p:txBody>
      </p:sp>
    </p:spTree>
    <p:extLst>
      <p:ext uri="{BB962C8B-B14F-4D97-AF65-F5344CB8AC3E}">
        <p14:creationId xmlns:p14="http://schemas.microsoft.com/office/powerpoint/2010/main" val="158910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OXIDS</a:t>
            </a:r>
            <a:endParaRPr lang="mk-MK" dirty="0"/>
          </a:p>
        </p:txBody>
      </p:sp>
      <p:sp>
        <p:nvSpPr>
          <p:cNvPr id="3" name="Content Placeholder 2"/>
          <p:cNvSpPr>
            <a:spLocks noGrp="1"/>
          </p:cNvSpPr>
          <p:nvPr>
            <p:ph idx="1"/>
          </p:nvPr>
        </p:nvSpPr>
        <p:spPr/>
        <p:txBody>
          <a:bodyPr>
            <a:normAutofit fontScale="92500" lnSpcReduction="20000"/>
          </a:bodyPr>
          <a:lstStyle/>
          <a:p>
            <a:r>
              <a:rPr lang="mk-MK" dirty="0"/>
              <a:t>Acid oxides are oxides that react with hydroxide (bases) or base oxides and thus form salts and water form acids.</a:t>
            </a:r>
            <a:endParaRPr lang="mk-MK" dirty="0"/>
          </a:p>
          <a:p>
            <a:pPr marL="0" indent="0">
              <a:buNone/>
            </a:pPr>
            <a:r>
              <a:rPr lang="mk-MK" dirty="0"/>
              <a:t>Example: (CO2, SO2, NO, P2O5</a:t>
            </a:r>
            <a:r>
              <a:rPr lang="mk-MK" dirty="0" smtClean="0"/>
              <a:t>)</a:t>
            </a:r>
            <a:endParaRPr lang="en-US" dirty="0" smtClean="0"/>
          </a:p>
          <a:p>
            <a:pPr marL="457207" lvl="1" indent="0">
              <a:buNone/>
            </a:pPr>
            <a:r>
              <a:rPr lang="en-US" dirty="0" smtClean="0"/>
              <a:t>CO</a:t>
            </a:r>
            <a:r>
              <a:rPr lang="en-US" baseline="-25000" dirty="0" smtClean="0"/>
              <a:t>2  </a:t>
            </a:r>
            <a:r>
              <a:rPr lang="en-US" baseline="-25000" dirty="0"/>
              <a:t>+  Ca(OH)2  →  CaCO3  +  H2O</a:t>
            </a:r>
            <a:endParaRPr lang="en-US" sz="2800" baseline="-25000" dirty="0"/>
          </a:p>
          <a:p>
            <a:pPr marL="457207" lvl="1" indent="0">
              <a:buNone/>
            </a:pPr>
            <a:r>
              <a:rPr lang="en-US" dirty="0" smtClean="0"/>
              <a:t>CO</a:t>
            </a:r>
            <a:r>
              <a:rPr lang="en-US" baseline="-25000" dirty="0" smtClean="0"/>
              <a:t>2</a:t>
            </a:r>
            <a:r>
              <a:rPr lang="en-US" dirty="0" smtClean="0"/>
              <a:t>  </a:t>
            </a:r>
            <a:r>
              <a:rPr lang="en-US" dirty="0"/>
              <a:t>+  </a:t>
            </a:r>
            <a:r>
              <a:rPr lang="en-US" dirty="0" err="1"/>
              <a:t>CaO</a:t>
            </a:r>
            <a:r>
              <a:rPr lang="en-US" dirty="0"/>
              <a:t>   →  CaCO</a:t>
            </a:r>
            <a:r>
              <a:rPr lang="en-US" baseline="-25000" dirty="0"/>
              <a:t>3</a:t>
            </a:r>
            <a:endParaRPr lang="en-US" sz="2800" dirty="0"/>
          </a:p>
          <a:p>
            <a:pPr marL="457207" lvl="1" indent="0">
              <a:buNone/>
            </a:pPr>
            <a:r>
              <a:rPr lang="en-US" dirty="0" smtClean="0"/>
              <a:t>SO</a:t>
            </a:r>
            <a:r>
              <a:rPr lang="en-US" baseline="-25000" dirty="0" smtClean="0"/>
              <a:t>3</a:t>
            </a:r>
            <a:r>
              <a:rPr lang="en-US" dirty="0" smtClean="0"/>
              <a:t>  </a:t>
            </a:r>
            <a:r>
              <a:rPr lang="en-US" dirty="0"/>
              <a:t>+  H</a:t>
            </a:r>
            <a:r>
              <a:rPr lang="en-US" baseline="-25000" dirty="0"/>
              <a:t>2</a:t>
            </a:r>
            <a:r>
              <a:rPr lang="en-US" dirty="0"/>
              <a:t>O  →  H</a:t>
            </a:r>
            <a:r>
              <a:rPr lang="en-US" baseline="-25000" dirty="0"/>
              <a:t>2</a:t>
            </a:r>
            <a:r>
              <a:rPr lang="en-US" dirty="0"/>
              <a:t>SO</a:t>
            </a:r>
            <a:r>
              <a:rPr lang="en-US" baseline="-25000" dirty="0"/>
              <a:t>4</a:t>
            </a:r>
            <a:endParaRPr lang="en-US" sz="2800" dirty="0"/>
          </a:p>
          <a:p>
            <a:pPr marL="457207" lvl="1" indent="0">
              <a:buNone/>
            </a:pPr>
            <a:r>
              <a:rPr lang="en-US" dirty="0" smtClean="0"/>
              <a:t>CO</a:t>
            </a:r>
            <a:r>
              <a:rPr lang="en-US" baseline="-25000" dirty="0" smtClean="0"/>
              <a:t>2</a:t>
            </a:r>
            <a:r>
              <a:rPr lang="en-US" dirty="0" smtClean="0"/>
              <a:t>  </a:t>
            </a:r>
            <a:r>
              <a:rPr lang="en-US" dirty="0"/>
              <a:t>+  H</a:t>
            </a:r>
            <a:r>
              <a:rPr lang="en-US" baseline="-25000" dirty="0"/>
              <a:t>2</a:t>
            </a:r>
            <a:r>
              <a:rPr lang="en-US" dirty="0"/>
              <a:t>O  →H</a:t>
            </a:r>
            <a:r>
              <a:rPr lang="en-US" baseline="-25000" dirty="0"/>
              <a:t>2</a:t>
            </a:r>
            <a:r>
              <a:rPr lang="en-US" dirty="0"/>
              <a:t>CO</a:t>
            </a:r>
            <a:r>
              <a:rPr lang="en-US" baseline="-25000" dirty="0"/>
              <a:t>3</a:t>
            </a:r>
            <a:r>
              <a:rPr lang="en-US" dirty="0"/>
              <a:t> </a:t>
            </a:r>
            <a:endParaRPr lang="en-US" sz="2800" dirty="0"/>
          </a:p>
          <a:p>
            <a:r>
              <a:rPr lang="mk-MK" dirty="0"/>
              <a:t>Acid oxides can arise with deprivation of water from acids, therefore still called anhydride acid (acid without water)</a:t>
            </a:r>
            <a:endParaRPr lang="mk-MK" dirty="0"/>
          </a:p>
          <a:p>
            <a:pPr marL="0" indent="0">
              <a:buNone/>
            </a:pPr>
            <a:r>
              <a:rPr lang="mk-MK" dirty="0"/>
              <a:t>Example: CO2 anhydride carbonic acid H2CO3</a:t>
            </a:r>
            <a:endParaRPr lang="mk-MK" dirty="0"/>
          </a:p>
          <a:p>
            <a:pPr marL="0" indent="0">
              <a:buNone/>
            </a:pPr>
            <a:r>
              <a:rPr lang="mk-MK" dirty="0"/>
              <a:t>SO3 anhydrous sulfuric acid H2SO4</a:t>
            </a:r>
            <a:endParaRPr lang="mk-MK" dirty="0"/>
          </a:p>
          <a:p>
            <a:pPr marL="0" indent="0">
              <a:buNone/>
            </a:pPr>
            <a:endParaRPr lang="mk-MK" dirty="0"/>
          </a:p>
          <a:p>
            <a:pPr marL="0" indent="0">
              <a:buNone/>
            </a:pPr>
            <a:endParaRPr lang="mk-MK" dirty="0"/>
          </a:p>
        </p:txBody>
      </p:sp>
    </p:spTree>
    <p:extLst>
      <p:ext uri="{BB962C8B-B14F-4D97-AF65-F5344CB8AC3E}">
        <p14:creationId xmlns:p14="http://schemas.microsoft.com/office/powerpoint/2010/main" val="60452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Oxides</a:t>
            </a:r>
            <a:endParaRPr lang="mk-MK" dirty="0"/>
          </a:p>
        </p:txBody>
      </p:sp>
      <p:sp>
        <p:nvSpPr>
          <p:cNvPr id="3" name="Content Placeholder 2"/>
          <p:cNvSpPr>
            <a:spLocks noGrp="1"/>
          </p:cNvSpPr>
          <p:nvPr>
            <p:ph idx="1"/>
          </p:nvPr>
        </p:nvSpPr>
        <p:spPr/>
        <p:txBody>
          <a:bodyPr>
            <a:normAutofit/>
          </a:bodyPr>
          <a:lstStyle/>
          <a:p>
            <a:r>
              <a:rPr lang="mk-MK" dirty="0"/>
              <a:t>Base oxides are oxides that react with acids or acid form and oxides thereof and water form bases</a:t>
            </a:r>
            <a:r>
              <a:rPr lang="mk-MK" dirty="0" smtClean="0"/>
              <a:t>.</a:t>
            </a:r>
            <a:endParaRPr lang="en-US" dirty="0"/>
          </a:p>
          <a:p>
            <a:r>
              <a:rPr lang="mk-MK" dirty="0"/>
              <a:t>For example:(CaO, Cu 2 O, CuO, Fe 2 O 3, </a:t>
            </a:r>
            <a:r>
              <a:rPr lang="mk-MK" dirty="0" smtClean="0"/>
              <a:t>)</a:t>
            </a:r>
            <a:r>
              <a:rPr lang="mk-MK" dirty="0"/>
              <a:t/>
            </a:r>
            <a:br>
              <a:rPr lang="mk-MK" dirty="0"/>
            </a:br>
            <a:endParaRPr lang="mk-MK" dirty="0"/>
          </a:p>
          <a:p>
            <a:pPr marL="0" indent="0">
              <a:buNone/>
            </a:pPr>
            <a:r>
              <a:rPr lang="mk-MK" dirty="0"/>
              <a:t>CuO + H2SO4 → CuSO4 + H2O</a:t>
            </a:r>
            <a:endParaRPr lang="mk-MK" dirty="0"/>
          </a:p>
          <a:p>
            <a:pPr marL="0" indent="0">
              <a:buNone/>
            </a:pPr>
            <a:r>
              <a:rPr lang="mk-MK" dirty="0"/>
              <a:t>CaO + CO2 → CaCO3</a:t>
            </a:r>
            <a:endParaRPr lang="mk-MK" dirty="0"/>
          </a:p>
          <a:p>
            <a:pPr marL="0" indent="0">
              <a:buNone/>
            </a:pPr>
            <a:r>
              <a:rPr lang="mk-MK" dirty="0"/>
              <a:t>CaO + H2O → Ca (OH) 2</a:t>
            </a:r>
            <a:endParaRPr lang="mk-MK" dirty="0"/>
          </a:p>
          <a:p>
            <a:pPr marL="0" indent="0">
              <a:buNone/>
            </a:pPr>
            <a:r>
              <a:rPr lang="mk-MK" dirty="0"/>
              <a:t>Na2O + H2O → 2NaOH</a:t>
            </a:r>
            <a:endParaRPr lang="mk-MK" dirty="0"/>
          </a:p>
          <a:p>
            <a:endParaRPr lang="mk-MK" dirty="0"/>
          </a:p>
        </p:txBody>
      </p:sp>
    </p:spTree>
    <p:extLst>
      <p:ext uri="{BB962C8B-B14F-4D97-AF65-F5344CB8AC3E}">
        <p14:creationId xmlns:p14="http://schemas.microsoft.com/office/powerpoint/2010/main" val="42433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Oxides</a:t>
            </a:r>
            <a:endParaRPr lang="mk-MK" dirty="0"/>
          </a:p>
        </p:txBody>
      </p:sp>
      <p:sp>
        <p:nvSpPr>
          <p:cNvPr id="3" name="Content Placeholder 2"/>
          <p:cNvSpPr>
            <a:spLocks noGrp="1"/>
          </p:cNvSpPr>
          <p:nvPr>
            <p:ph idx="1"/>
          </p:nvPr>
        </p:nvSpPr>
        <p:spPr/>
        <p:txBody>
          <a:bodyPr>
            <a:normAutofit fontScale="92500"/>
          </a:bodyPr>
          <a:lstStyle/>
          <a:p>
            <a:r>
              <a:rPr lang="mk-MK" dirty="0"/>
              <a:t>Amphoteric oxides are oxides that under certain conditions apply as acid and basic oxides (react with acids and bases).</a:t>
            </a:r>
            <a:endParaRPr lang="mk-MK" dirty="0"/>
          </a:p>
          <a:p>
            <a:pPr marL="0" indent="0">
              <a:buNone/>
            </a:pPr>
            <a:endParaRPr lang="mk-MK" dirty="0"/>
          </a:p>
          <a:p>
            <a:pPr marL="0" indent="0">
              <a:buNone/>
            </a:pPr>
            <a:r>
              <a:rPr lang="mk-MK" dirty="0"/>
              <a:t>: (ZnO, Al2O3, SnO, Sb2O3, PbO, </a:t>
            </a:r>
            <a:r>
              <a:rPr lang="mk-MK" dirty="0" smtClean="0"/>
              <a:t>.)</a:t>
            </a:r>
            <a:endParaRPr lang="mk-MK" dirty="0"/>
          </a:p>
          <a:p>
            <a:pPr marL="0" indent="0">
              <a:buNone/>
            </a:pPr>
            <a:r>
              <a:rPr lang="mk-MK" dirty="0"/>
              <a:t>ZnO + 2HCl → ZnCl2 H2O +</a:t>
            </a:r>
            <a:endParaRPr lang="mk-MK" dirty="0"/>
          </a:p>
          <a:p>
            <a:pPr marL="0" indent="0">
              <a:buNone/>
            </a:pPr>
            <a:r>
              <a:rPr lang="mk-MK" dirty="0"/>
              <a:t>ZnO + 2NaOH + H2O = Na2 [Zn (OH) 4]</a:t>
            </a:r>
            <a:endParaRPr lang="mk-MK" dirty="0"/>
          </a:p>
          <a:p>
            <a:pPr marL="0" indent="0">
              <a:buNone/>
            </a:pPr>
            <a:endParaRPr lang="mk-MK" dirty="0"/>
          </a:p>
          <a:p>
            <a:r>
              <a:rPr lang="mk-MK" dirty="0"/>
              <a:t>Indifferent (neutral) oxides are those oxides which do not react with either acids or with bases or water</a:t>
            </a:r>
            <a:r>
              <a:rPr lang="mk-MK" dirty="0" smtClean="0"/>
              <a:t>.</a:t>
            </a:r>
            <a:endParaRPr lang="mk-MK" dirty="0"/>
          </a:p>
          <a:p>
            <a:r>
              <a:rPr lang="mk-MK" dirty="0"/>
              <a:t>Example: (CO, NO, N2O, )</a:t>
            </a:r>
            <a:endParaRPr lang="mk-MK" dirty="0"/>
          </a:p>
          <a:p>
            <a:pPr marL="0" indent="0">
              <a:buNone/>
            </a:pPr>
            <a:endParaRPr lang="mk-MK" dirty="0"/>
          </a:p>
        </p:txBody>
      </p:sp>
    </p:spTree>
    <p:extLst>
      <p:ext uri="{BB962C8B-B14F-4D97-AF65-F5344CB8AC3E}">
        <p14:creationId xmlns:p14="http://schemas.microsoft.com/office/powerpoint/2010/main" val="365629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Oxides</a:t>
            </a:r>
            <a:endParaRPr lang="mk-MK" dirty="0"/>
          </a:p>
        </p:txBody>
      </p:sp>
      <p:sp>
        <p:nvSpPr>
          <p:cNvPr id="3" name="Content Placeholder 2"/>
          <p:cNvSpPr>
            <a:spLocks noGrp="1"/>
          </p:cNvSpPr>
          <p:nvPr>
            <p:ph idx="1"/>
          </p:nvPr>
        </p:nvSpPr>
        <p:spPr/>
        <p:txBody>
          <a:bodyPr>
            <a:normAutofit fontScale="85000" lnSpcReduction="10000"/>
          </a:bodyPr>
          <a:lstStyle/>
          <a:p>
            <a:pPr marL="0" indent="0">
              <a:buNone/>
            </a:pPr>
            <a:r>
              <a:rPr lang="mk-MK" dirty="0"/>
              <a:t>-Nomenclature oxides</a:t>
            </a:r>
            <a:endParaRPr lang="mk-MK" dirty="0"/>
          </a:p>
          <a:p>
            <a:pPr marL="0" indent="0">
              <a:buNone/>
            </a:pPr>
            <a:r>
              <a:rPr lang="mk-MK" dirty="0"/>
              <a:t>-Nomenclature of metal (base) </a:t>
            </a:r>
            <a:r>
              <a:rPr lang="mk-MK" dirty="0" smtClean="0"/>
              <a:t>oxide</a:t>
            </a:r>
            <a:endParaRPr lang="mk-MK" dirty="0"/>
          </a:p>
          <a:p>
            <a:r>
              <a:rPr lang="mk-MK" dirty="0"/>
              <a:t>If metal built only one type oxide or metal if there is only one possible oxidation state, then the name of the oxide form of the name of the metal by adding the word "oxide".</a:t>
            </a:r>
            <a:endParaRPr lang="mk-MK" dirty="0"/>
          </a:p>
          <a:p>
            <a:pPr marL="0" indent="0">
              <a:buNone/>
            </a:pPr>
            <a:r>
              <a:rPr lang="mk-MK" dirty="0" smtClean="0"/>
              <a:t>Example</a:t>
            </a:r>
            <a:r>
              <a:rPr lang="mk-MK" dirty="0"/>
              <a:t>: Sodium oxide Na2O</a:t>
            </a:r>
            <a:endParaRPr lang="mk-MK" dirty="0"/>
          </a:p>
          <a:p>
            <a:pPr marL="0" indent="0">
              <a:buNone/>
            </a:pPr>
            <a:r>
              <a:rPr lang="mk-MK" dirty="0"/>
              <a:t>Calcium oxide CaO</a:t>
            </a:r>
            <a:endParaRPr lang="mk-MK" dirty="0"/>
          </a:p>
          <a:p>
            <a:pPr marL="0" indent="0">
              <a:buNone/>
            </a:pPr>
            <a:r>
              <a:rPr lang="mk-MK" dirty="0" smtClean="0"/>
              <a:t> </a:t>
            </a:r>
            <a:r>
              <a:rPr lang="mk-MK" dirty="0"/>
              <a:t>Aluminum oxide Al2O3</a:t>
            </a:r>
            <a:endParaRPr lang="mk-MK" dirty="0"/>
          </a:p>
          <a:p>
            <a:pPr marL="0" indent="0">
              <a:buNone/>
            </a:pPr>
            <a:r>
              <a:rPr lang="mk-MK" dirty="0"/>
              <a:t>If the metal has more possible oxidation states (variable valence), that builds more kinds oxides, then between the name of the metal oxide and the word write the oxidation state of the metal with Roman number placed in parenthesis, merged with the name of the metal</a:t>
            </a:r>
            <a:r>
              <a:rPr lang="mk-MK" dirty="0" smtClean="0"/>
              <a:t>.</a:t>
            </a:r>
            <a:endParaRPr lang="mk-MK" dirty="0"/>
          </a:p>
        </p:txBody>
      </p:sp>
    </p:spTree>
    <p:extLst>
      <p:ext uri="{BB962C8B-B14F-4D97-AF65-F5344CB8AC3E}">
        <p14:creationId xmlns:p14="http://schemas.microsoft.com/office/powerpoint/2010/main" val="16241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OXIDES</a:t>
            </a:r>
            <a:endParaRPr lang="mk-MK" dirty="0"/>
          </a:p>
        </p:txBody>
      </p:sp>
      <p:sp>
        <p:nvSpPr>
          <p:cNvPr id="3" name="Content Placeholder 2"/>
          <p:cNvSpPr>
            <a:spLocks noGrp="1"/>
          </p:cNvSpPr>
          <p:nvPr>
            <p:ph idx="1"/>
          </p:nvPr>
        </p:nvSpPr>
        <p:spPr/>
        <p:txBody>
          <a:bodyPr>
            <a:normAutofit fontScale="77500" lnSpcReduction="20000"/>
          </a:bodyPr>
          <a:lstStyle/>
          <a:p>
            <a:r>
              <a:rPr lang="mk-MK" dirty="0"/>
              <a:t>examples:</a:t>
            </a:r>
            <a:endParaRPr lang="mk-MK" dirty="0"/>
          </a:p>
          <a:p>
            <a:pPr marL="0" indent="0">
              <a:buNone/>
            </a:pPr>
            <a:r>
              <a:rPr lang="mk-MK" dirty="0"/>
              <a:t>Cu2O copper (I) oxide</a:t>
            </a:r>
            <a:endParaRPr lang="mk-MK" dirty="0"/>
          </a:p>
          <a:p>
            <a:pPr marL="0" indent="0">
              <a:buNone/>
            </a:pPr>
            <a:r>
              <a:rPr lang="mk-MK" dirty="0"/>
              <a:t>CuO copper (II) oxide</a:t>
            </a:r>
            <a:endParaRPr lang="mk-MK" dirty="0"/>
          </a:p>
          <a:p>
            <a:pPr marL="0" indent="0">
              <a:buNone/>
            </a:pPr>
            <a:r>
              <a:rPr lang="mk-MK" dirty="0"/>
              <a:t>FeO iron (II) oxide</a:t>
            </a:r>
            <a:endParaRPr lang="mk-MK" dirty="0"/>
          </a:p>
          <a:p>
            <a:pPr marL="0" indent="0">
              <a:buNone/>
            </a:pPr>
            <a:r>
              <a:rPr lang="mk-MK" dirty="0"/>
              <a:t>Fe2O3 iron (III) </a:t>
            </a:r>
            <a:r>
              <a:rPr lang="mk-MK" dirty="0" smtClean="0"/>
              <a:t>oxide</a:t>
            </a:r>
            <a:r>
              <a:rPr lang="en-US" dirty="0"/>
              <a:t/>
            </a:r>
            <a:br>
              <a:rPr lang="en-US" dirty="0"/>
            </a:br>
            <a:endParaRPr lang="en-US" dirty="0"/>
          </a:p>
          <a:p>
            <a:r>
              <a:rPr lang="mk-MK" dirty="0"/>
              <a:t>Look out! The name of the metal and the Roman numbers are merged write the name of the metal (with or without roman number) and write the word oxide separated</a:t>
            </a:r>
            <a:r>
              <a:rPr lang="mk-MK" dirty="0" smtClean="0"/>
              <a:t>.</a:t>
            </a:r>
            <a:r>
              <a:rPr lang="en-US" dirty="0"/>
              <a:t/>
            </a:r>
            <a:br>
              <a:rPr lang="en-US" dirty="0"/>
            </a:br>
            <a:endParaRPr lang="en-US" dirty="0"/>
          </a:p>
          <a:p>
            <a:r>
              <a:rPr lang="mk-MK" dirty="0"/>
              <a:t>Nomenclature of non-metallic (acid) oxide</a:t>
            </a:r>
            <a:endParaRPr lang="mk-MK" dirty="0"/>
          </a:p>
          <a:p>
            <a:r>
              <a:rPr lang="mk-MK" dirty="0"/>
              <a:t>Name of non-metal oxide in addition to the previous method, can be formed from the name of the metal and the word "oxide". Before the name of nonmetal before the word oxide are added prefixes that mark the appropriate stoichiometric index named in Greek</a:t>
            </a:r>
            <a:endParaRPr lang="mk-MK" dirty="0"/>
          </a:p>
          <a:p>
            <a:pPr marL="0" indent="0">
              <a:buNone/>
            </a:pPr>
            <a:endParaRPr lang="mk-MK" dirty="0"/>
          </a:p>
        </p:txBody>
      </p:sp>
    </p:spTree>
    <p:extLst>
      <p:ext uri="{BB962C8B-B14F-4D97-AF65-F5344CB8AC3E}">
        <p14:creationId xmlns:p14="http://schemas.microsoft.com/office/powerpoint/2010/main" val="368737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OXIDES</a:t>
            </a:r>
            <a:endParaRPr lang="mk-MK" dirty="0"/>
          </a:p>
        </p:txBody>
      </p:sp>
      <p:sp>
        <p:nvSpPr>
          <p:cNvPr id="3" name="Content Placeholder 2"/>
          <p:cNvSpPr>
            <a:spLocks noGrp="1"/>
          </p:cNvSpPr>
          <p:nvPr>
            <p:ph idx="1"/>
          </p:nvPr>
        </p:nvSpPr>
        <p:spPr/>
        <p:txBody>
          <a:bodyPr/>
          <a:lstStyle/>
          <a:p>
            <a:r>
              <a:rPr lang="mk-MK" dirty="0"/>
              <a:t>examples:</a:t>
            </a:r>
            <a:endParaRPr lang="mk-MK" dirty="0"/>
          </a:p>
          <a:p>
            <a:pPr marL="0" indent="0">
              <a:buNone/>
            </a:pPr>
            <a:r>
              <a:rPr lang="mk-MK" dirty="0"/>
              <a:t>N2O5 dinitrogen pentoxide</a:t>
            </a:r>
            <a:endParaRPr lang="mk-MK" dirty="0"/>
          </a:p>
          <a:p>
            <a:pPr marL="0" indent="0">
              <a:buNone/>
            </a:pPr>
            <a:r>
              <a:rPr lang="mk-MK" dirty="0"/>
              <a:t>Sulfur trioxide SO3</a:t>
            </a:r>
            <a:endParaRPr lang="mk-MK" dirty="0"/>
          </a:p>
          <a:p>
            <a:pPr marL="0" indent="0">
              <a:buNone/>
            </a:pPr>
            <a:r>
              <a:rPr lang="mk-MK" dirty="0"/>
              <a:t>P4O10 tetraphosphoric dekaoksid</a:t>
            </a:r>
            <a:endParaRPr lang="mk-MK" dirty="0"/>
          </a:p>
          <a:p>
            <a:pPr marL="0" indent="0">
              <a:buNone/>
            </a:pPr>
            <a:endParaRPr lang="mk-MK" dirty="0"/>
          </a:p>
        </p:txBody>
      </p:sp>
    </p:spTree>
    <p:extLst>
      <p:ext uri="{BB962C8B-B14F-4D97-AF65-F5344CB8AC3E}">
        <p14:creationId xmlns:p14="http://schemas.microsoft.com/office/powerpoint/2010/main" val="3907859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TotalTime>
  <Words>439</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INORGANIC COMPOUNDS OXIDES</vt:lpstr>
      <vt:lpstr>Classification of the chemical compounds </vt:lpstr>
      <vt:lpstr>OXIDS</vt:lpstr>
      <vt:lpstr>OXIDS</vt:lpstr>
      <vt:lpstr>Oxides</vt:lpstr>
      <vt:lpstr>Oxides</vt:lpstr>
      <vt:lpstr>Oxides</vt:lpstr>
      <vt:lpstr>OXIDES</vt:lpstr>
      <vt:lpstr>OXIDES</vt:lpstr>
      <vt:lpstr>OXIDES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INORGANIC COMPOUNDS OXIDES</dc:title>
  <dc:creator>Bibe</dc:creator>
  <cp:lastModifiedBy>Bibe</cp:lastModifiedBy>
  <cp:revision>4</cp:revision>
  <dcterms:created xsi:type="dcterms:W3CDTF">2006-08-16T00:00:00Z</dcterms:created>
  <dcterms:modified xsi:type="dcterms:W3CDTF">2017-05-21T22:13:37Z</dcterms:modified>
</cp:coreProperties>
</file>