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56" r:id="rId2"/>
    <p:sldId id="257" r:id="rId3"/>
    <p:sldId id="258" r:id="rId4"/>
    <p:sldId id="261" r:id="rId5"/>
    <p:sldId id="262" r:id="rId6"/>
    <p:sldId id="263" r:id="rId7"/>
    <p:sldId id="264" r:id="rId8"/>
    <p:sldId id="265" r:id="rId9"/>
    <p:sldId id="266" r:id="rId10"/>
    <p:sldId id="269" r:id="rId11"/>
    <p:sldId id="267" r:id="rId12"/>
    <p:sldId id="268"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83EADE4-7F5D-4946-9741-43940AF68AF5}" type="datetimeFigureOut">
              <a:rPr lang="en-US"/>
              <a:pPr>
                <a:defRPr/>
              </a:pPr>
              <a:t>5/20/2017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A40BF34B-3588-4FA0-AA79-AA95A9DCED16}" type="slidenum">
              <a:rPr lang="en-US" altLang="fr-FR"/>
              <a:pPr/>
              <a:t>‹#›</a:t>
            </a:fld>
            <a:endParaRPr lang="en-US"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0BF34B-3588-4FA0-AA79-AA95A9DCED16}" type="slidenum">
              <a:rPr lang="en-US" altLang="fr-FR"/>
              <a:pPr/>
              <a:t>6</a:t>
            </a:fld>
            <a:endParaRPr lang="en-US" altLang="fr-FR"/>
          </a:p>
        </p:txBody>
      </p:sp>
    </p:spTree>
    <p:extLst>
      <p:ext uri="{BB962C8B-B14F-4D97-AF65-F5344CB8AC3E}">
        <p14:creationId xmlns:p14="http://schemas.microsoft.com/office/powerpoint/2010/main" val="1723887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0BF34B-3588-4FA0-AA79-AA95A9DCED16}" type="slidenum">
              <a:rPr lang="en-US" altLang="fr-FR"/>
              <a:pPr/>
              <a:t>‹#›</a:t>
            </a:fld>
            <a:endParaRPr lang="en-US" altLang="fr-FR"/>
          </a:p>
        </p:txBody>
      </p:sp>
    </p:spTree>
    <p:extLst>
      <p:ext uri="{BB962C8B-B14F-4D97-AF65-F5344CB8AC3E}">
        <p14:creationId xmlns:p14="http://schemas.microsoft.com/office/powerpoint/2010/main" val="2570064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0BF34B-3588-4FA0-AA79-AA95A9DCED16}" type="slidenum">
              <a:rPr lang="en-US" altLang="fr-FR"/>
              <a:pPr/>
              <a:t>‹#›</a:t>
            </a:fld>
            <a:endParaRPr lang="en-US" altLang="fr-FR"/>
          </a:p>
        </p:txBody>
      </p:sp>
    </p:spTree>
    <p:extLst>
      <p:ext uri="{BB962C8B-B14F-4D97-AF65-F5344CB8AC3E}">
        <p14:creationId xmlns:p14="http://schemas.microsoft.com/office/powerpoint/2010/main" val="2240343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0BF34B-3588-4FA0-AA79-AA95A9DCED16}" type="slidenum">
              <a:rPr lang="en-US" altLang="fr-FR"/>
              <a:pPr/>
              <a:t>‹#›</a:t>
            </a:fld>
            <a:endParaRPr lang="en-US" altLang="fr-FR"/>
          </a:p>
        </p:txBody>
      </p:sp>
    </p:spTree>
    <p:extLst>
      <p:ext uri="{BB962C8B-B14F-4D97-AF65-F5344CB8AC3E}">
        <p14:creationId xmlns:p14="http://schemas.microsoft.com/office/powerpoint/2010/main" val="2799788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33B597DA-61F9-4AB9-9F9F-1FC7FB01329C}" type="datetimeFigureOut">
              <a:rPr lang="en-US"/>
              <a:pPr>
                <a:defRPr/>
              </a:pPr>
              <a:t>5/20/2017</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C211336-CF92-405F-9FAD-2FF82779833D}" type="slidenum">
              <a:rPr lang="en-US" altLang="fr-FR"/>
              <a:pPr/>
              <a:t>‹#›</a:t>
            </a:fld>
            <a:endParaRPr lang="en-US" altLang="fr-FR"/>
          </a:p>
        </p:txBody>
      </p:sp>
    </p:spTree>
    <p:extLst>
      <p:ext uri="{BB962C8B-B14F-4D97-AF65-F5344CB8AC3E}">
        <p14:creationId xmlns:p14="http://schemas.microsoft.com/office/powerpoint/2010/main" val="3512712073"/>
      </p:ext>
    </p:extLst>
  </p:cSld>
  <p:clrMapOvr>
    <a:masterClrMapping/>
  </p:clrMapOvr>
  <p:transition spd="med">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B2526CAB-4D35-412C-85CE-2DB0D98CD697}" type="datetimeFigureOut">
              <a:rPr lang="en-US"/>
              <a:pPr>
                <a:defRPr/>
              </a:pPr>
              <a:t>5/20/2017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EB38A695-DF90-4F71-8606-66C9E586B845}" type="slidenum">
              <a:rPr lang="en-US" altLang="fr-FR"/>
              <a:pPr/>
              <a:t>‹#›</a:t>
            </a:fld>
            <a:endParaRPr lang="en-US" altLang="fr-FR"/>
          </a:p>
        </p:txBody>
      </p:sp>
    </p:spTree>
    <p:extLst>
      <p:ext uri="{BB962C8B-B14F-4D97-AF65-F5344CB8AC3E}">
        <p14:creationId xmlns:p14="http://schemas.microsoft.com/office/powerpoint/2010/main" val="3338302675"/>
      </p:ext>
    </p:extLst>
  </p:cSld>
  <p:clrMapOvr>
    <a:masterClrMapping/>
  </p:clrMapOvr>
  <p:transition spd="med">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062F607C-F33F-44FD-BD8D-B4A3D9AA9FE7}" type="datetimeFigureOut">
              <a:rPr lang="en-US"/>
              <a:pPr>
                <a:defRPr/>
              </a:pPr>
              <a:t>5/20/2017</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fld id="{8A2411C8-CD8C-4D7C-854F-9AFCD06AD459}" type="slidenum">
              <a:rPr lang="en-US" altLang="fr-FR"/>
              <a:pPr/>
              <a:t>‹#›</a:t>
            </a:fld>
            <a:endParaRPr lang="en-US" altLang="fr-FR"/>
          </a:p>
        </p:txBody>
      </p:sp>
    </p:spTree>
    <p:extLst>
      <p:ext uri="{BB962C8B-B14F-4D97-AF65-F5344CB8AC3E}">
        <p14:creationId xmlns:p14="http://schemas.microsoft.com/office/powerpoint/2010/main" val="3556814465"/>
      </p:ext>
    </p:extLst>
  </p:cSld>
  <p:clrMapOvr>
    <a:masterClrMapping/>
  </p:clrMapOvr>
  <p:transition spd="med">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a:t>Click to edit Master title style</a:t>
            </a:r>
          </a:p>
        </p:txBody>
      </p:sp>
      <p:sp>
        <p:nvSpPr>
          <p:cNvPr id="8" name="Content Placeholder 7"/>
          <p:cNvSpPr>
            <a:spLocks noGrp="1"/>
          </p:cNvSpPr>
          <p:nvPr>
            <p:ph sz="quarter" idx="1"/>
          </p:nvPr>
        </p:nvSpPr>
        <p:spPr>
          <a:xfrm>
            <a:off x="612648" y="1600200"/>
            <a:ext cx="8153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D11C7C16-5F57-46CF-9DFC-EE0A7365E243}" type="datetimeFigureOut">
              <a:rPr lang="en-US"/>
              <a:pPr>
                <a:defRPr/>
              </a:pPr>
              <a:t>5/20/2017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2B416F96-8DB8-45E7-AC23-5B4315638715}" type="slidenum">
              <a:rPr lang="en-US" altLang="fr-FR"/>
              <a:pPr/>
              <a:t>‹#›</a:t>
            </a:fld>
            <a:endParaRPr lang="en-US" altLang="fr-FR"/>
          </a:p>
        </p:txBody>
      </p:sp>
    </p:spTree>
    <p:extLst>
      <p:ext uri="{BB962C8B-B14F-4D97-AF65-F5344CB8AC3E}">
        <p14:creationId xmlns:p14="http://schemas.microsoft.com/office/powerpoint/2010/main" val="531662495"/>
      </p:ext>
    </p:extLst>
  </p:cSld>
  <p:clrMapOvr>
    <a:masterClrMapping/>
  </p:clrMapOvr>
  <p:transition spd="med">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p:cNvSpPr>
            <a:spLocks noGrp="1"/>
          </p:cNvSpPr>
          <p:nvPr>
            <p:ph type="dt" sz="half" idx="10"/>
          </p:nvPr>
        </p:nvSpPr>
        <p:spPr/>
        <p:txBody>
          <a:bodyPr/>
          <a:lstStyle>
            <a:lvl1pPr>
              <a:defRPr/>
            </a:lvl1pPr>
          </a:lstStyle>
          <a:p>
            <a:pPr>
              <a:defRPr/>
            </a:pPr>
            <a:fld id="{996B6953-67EA-4A39-BD5C-996E80876996}" type="datetimeFigureOut">
              <a:rPr lang="en-US"/>
              <a:pPr>
                <a:defRPr/>
              </a:pPr>
              <a:t>5/20/2017</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lvl1pPr>
          </a:lstStyle>
          <a:p>
            <a:fld id="{45F8DE4F-5BFF-4247-909D-C56C4524109D}" type="slidenum">
              <a:rPr lang="en-US" altLang="fr-FR"/>
              <a:pPr/>
              <a:t>‹#›</a:t>
            </a:fld>
            <a:endParaRPr lang="en-US" altLang="fr-FR"/>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229961902"/>
      </p:ext>
    </p:extLst>
  </p:cSld>
  <p:clrMapOvr>
    <a:masterClrMapping/>
  </p:clrMapOvr>
  <p:transition spd="med">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p:cNvSpPr>
            <a:spLocks noGrp="1"/>
          </p:cNvSpPr>
          <p:nvPr>
            <p:ph type="dt" sz="half" idx="10"/>
          </p:nvPr>
        </p:nvSpPr>
        <p:spPr/>
        <p:txBody>
          <a:bodyPr rtlCol="0"/>
          <a:lstStyle>
            <a:lvl1pPr>
              <a:defRPr/>
            </a:lvl1pPr>
          </a:lstStyle>
          <a:p>
            <a:pPr>
              <a:defRPr/>
            </a:pPr>
            <a:fld id="{1E536FBB-D324-46F1-A50E-B3E049EA7747}" type="datetimeFigureOut">
              <a:rPr lang="en-US"/>
              <a:pPr>
                <a:defRPr/>
              </a:pPr>
              <a:t>5/20/2017</a:t>
            </a:fld>
            <a:endParaRPr lang="en-US"/>
          </a:p>
        </p:txBody>
      </p:sp>
      <p:sp>
        <p:nvSpPr>
          <p:cNvPr id="6" name="Slide Number Placeholder 9"/>
          <p:cNvSpPr>
            <a:spLocks noGrp="1"/>
          </p:cNvSpPr>
          <p:nvPr>
            <p:ph type="sldNum" sz="quarter" idx="11"/>
          </p:nvPr>
        </p:nvSpPr>
        <p:spPr/>
        <p:txBody>
          <a:bodyPr/>
          <a:lstStyle>
            <a:lvl1pPr>
              <a:defRPr/>
            </a:lvl1pPr>
          </a:lstStyle>
          <a:p>
            <a:fld id="{3304488E-B0A0-4C86-9AD7-3F1F05CD027C}" type="slidenum">
              <a:rPr lang="en-US" altLang="fr-FR"/>
              <a:pPr/>
              <a:t>‹#›</a:t>
            </a:fld>
            <a:endParaRPr lang="en-US" altLang="fr-FR"/>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440858639"/>
      </p:ext>
    </p:extLst>
  </p:cSld>
  <p:clrMapOvr>
    <a:masterClrMapping/>
  </p:clrMapOvr>
  <p:transition spd="med">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6E77EADB-42D9-492D-8FA1-31B6FADB3B41}" type="datetimeFigureOut">
              <a:rPr lang="en-US"/>
              <a:pPr>
                <a:defRPr/>
              </a:pPr>
              <a:t>5/20/2017</a:t>
            </a:fld>
            <a:endParaRPr lang="en-US"/>
          </a:p>
        </p:txBody>
      </p:sp>
      <p:sp>
        <p:nvSpPr>
          <p:cNvPr id="8" name="Slide Number Placeholder 11"/>
          <p:cNvSpPr>
            <a:spLocks noGrp="1"/>
          </p:cNvSpPr>
          <p:nvPr>
            <p:ph type="sldNum" sz="quarter" idx="11"/>
          </p:nvPr>
        </p:nvSpPr>
        <p:spPr/>
        <p:txBody>
          <a:bodyPr/>
          <a:lstStyle>
            <a:lvl1pPr>
              <a:defRPr/>
            </a:lvl1pPr>
          </a:lstStyle>
          <a:p>
            <a:fld id="{70610F2B-4FF2-4238-B9BC-85C5B4EA2030}" type="slidenum">
              <a:rPr lang="en-US" altLang="fr-FR"/>
              <a:pPr/>
              <a:t>‹#›</a:t>
            </a:fld>
            <a:endParaRPr lang="en-US" altLang="fr-FR"/>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646041356"/>
      </p:ext>
    </p:extLst>
  </p:cSld>
  <p:clrMapOvr>
    <a:masterClrMapping/>
  </p:clrMapOvr>
  <p:transition spd="med">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64B5E67E-D177-42CF-B33E-D0498E9452AA}" type="datetimeFigureOut">
              <a:rPr lang="en-US"/>
              <a:pPr>
                <a:defRPr/>
              </a:pPr>
              <a:t>5/20/2017</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4F200D60-68CF-470C-8D68-F798913B761F}" type="slidenum">
              <a:rPr lang="en-US" altLang="fr-FR"/>
              <a:pPr/>
              <a:t>‹#›</a:t>
            </a:fld>
            <a:endParaRPr lang="en-US" altLang="fr-FR"/>
          </a:p>
        </p:txBody>
      </p:sp>
    </p:spTree>
    <p:extLst>
      <p:ext uri="{BB962C8B-B14F-4D97-AF65-F5344CB8AC3E}">
        <p14:creationId xmlns:p14="http://schemas.microsoft.com/office/powerpoint/2010/main" val="306101965"/>
      </p:ext>
    </p:extLst>
  </p:cSld>
  <p:clrMapOvr>
    <a:masterClrMapping/>
  </p:clrMapOvr>
  <p:transition spd="med">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CDD64792-974C-49A9-8AC3-2BD8C5375E12}" type="datetimeFigureOut">
              <a:rPr lang="en-US"/>
              <a:pPr>
                <a:defRPr/>
              </a:pPr>
              <a:t>5/20/2017</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175B9FF-0356-47CF-9369-29BC1ECB4A38}" type="slidenum">
              <a:rPr lang="en-US" altLang="fr-FR"/>
              <a:pPr/>
              <a:t>‹#›</a:t>
            </a:fld>
            <a:endParaRPr lang="en-US" altLang="fr-FR"/>
          </a:p>
        </p:txBody>
      </p:sp>
    </p:spTree>
    <p:extLst>
      <p:ext uri="{BB962C8B-B14F-4D97-AF65-F5344CB8AC3E}">
        <p14:creationId xmlns:p14="http://schemas.microsoft.com/office/powerpoint/2010/main" val="1454689912"/>
      </p:ext>
    </p:extLst>
  </p:cSld>
  <p:clrMapOvr>
    <a:masterClrMapping/>
  </p:clrMapOvr>
  <p:transition spd="med">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0CA5E619-2C0B-46AC-BDD2-11DAA1DC3FDB}" type="datetimeFigureOut">
              <a:rPr lang="en-US"/>
              <a:pPr>
                <a:defRPr/>
              </a:pPr>
              <a:t>5/20/2017</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9A0D86C3-7F9A-4432-A377-C076075C5E4D}" type="slidenum">
              <a:rPr lang="en-US" altLang="fr-FR"/>
              <a:pPr/>
              <a:t>‹#›</a:t>
            </a:fld>
            <a:endParaRPr lang="en-US" altLang="fr-FR"/>
          </a:p>
        </p:txBody>
      </p:sp>
    </p:spTree>
    <p:extLst>
      <p:ext uri="{BB962C8B-B14F-4D97-AF65-F5344CB8AC3E}">
        <p14:creationId xmlns:p14="http://schemas.microsoft.com/office/powerpoint/2010/main" val="4083969943"/>
      </p:ext>
    </p:extLst>
  </p:cSld>
  <p:clrMapOvr>
    <a:masterClrMapping/>
  </p:clrMapOvr>
  <p:transition spd="med">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7EA0B08D-CD42-4E76-AD09-0EDA2FE8EBA0}" type="datetimeFigureOut">
              <a:rPr lang="en-US"/>
              <a:pPr>
                <a:defRPr/>
              </a:pPr>
              <a:t>5/20/2017</a:t>
            </a:fld>
            <a:endParaRPr lang="en-US"/>
          </a:p>
        </p:txBody>
      </p:sp>
      <p:sp>
        <p:nvSpPr>
          <p:cNvPr id="10" name="Slide Number Placeholder 12"/>
          <p:cNvSpPr>
            <a:spLocks noGrp="1"/>
          </p:cNvSpPr>
          <p:nvPr>
            <p:ph type="sldNum" sz="quarter" idx="11"/>
          </p:nvPr>
        </p:nvSpPr>
        <p:spPr>
          <a:xfrm>
            <a:off x="0" y="4667250"/>
            <a:ext cx="1447800" cy="663575"/>
          </a:xfrm>
        </p:spPr>
        <p:txBody>
          <a:bodyPr/>
          <a:lstStyle>
            <a:lvl1pPr>
              <a:defRPr sz="2800"/>
            </a:lvl1pPr>
          </a:lstStyle>
          <a:p>
            <a:fld id="{697B48BD-3049-48A4-96E3-B531ED111EC3}" type="slidenum">
              <a:rPr lang="en-US" altLang="fr-FR"/>
              <a:pPr/>
              <a:t>‹#›</a:t>
            </a:fld>
            <a:endParaRPr lang="en-US" altLang="fr-FR"/>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2233835389"/>
      </p:ext>
    </p:extLst>
  </p:cSld>
  <p:clrMapOvr>
    <a:masterClrMapping/>
  </p:clrMapOvr>
  <p:transition spd="med">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r-FR"/>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r-FR"/>
              <a:t>Click to edit Master text styles</a:t>
            </a:r>
          </a:p>
          <a:p>
            <a:pPr lvl="1"/>
            <a:r>
              <a:rPr lang="en-US" altLang="fr-FR"/>
              <a:t>Second level</a:t>
            </a:r>
          </a:p>
          <a:p>
            <a:pPr lvl="2"/>
            <a:r>
              <a:rPr lang="en-US" altLang="fr-FR"/>
              <a:t>Third level</a:t>
            </a:r>
          </a:p>
          <a:p>
            <a:pPr lvl="3"/>
            <a:r>
              <a:rPr lang="en-US" altLang="fr-FR"/>
              <a:t>Fourth level</a:t>
            </a:r>
          </a:p>
          <a:p>
            <a:pPr lvl="4"/>
            <a:r>
              <a:rPr lang="en-US" altLang="fr-FR"/>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313217AB-3767-4CC5-B4CB-B54EEDAA5A50}" type="datetimeFigureOut">
              <a:rPr lang="en-US"/>
              <a:pPr>
                <a:defRPr/>
              </a:pPr>
              <a:t>5/20/2017</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latin typeface="Tw Cen MT" panose="020B0602020104020603" pitchFamily="34" charset="0"/>
              </a:defRPr>
            </a:lvl1pPr>
          </a:lstStyle>
          <a:p>
            <a:fld id="{5BC661F9-E39B-4CBB-AC66-DE92997EAAC1}" type="slidenum">
              <a:rPr lang="en-US" altLang="fr-FR"/>
              <a:pPr/>
              <a:t>‹#›</a:t>
            </a:fld>
            <a:endParaRPr lang="en-US" altLang="fr-FR"/>
          </a:p>
        </p:txBody>
      </p:sp>
    </p:spTree>
  </p:cSld>
  <p:clrMap bg1="lt1" tx1="dk1" bg2="lt2" tx2="dk2" accent1="accent1" accent2="accent2" accent3="accent3" accent4="accent4" accent5="accent5" accent6="accent6" hlink="hlink" folHlink="folHlink"/>
  <p:sldLayoutIdLst>
    <p:sldLayoutId id="2147483749" r:id="rId1"/>
    <p:sldLayoutId id="2147483745" r:id="rId2"/>
    <p:sldLayoutId id="2147483750" r:id="rId3"/>
    <p:sldLayoutId id="2147483751" r:id="rId4"/>
    <p:sldLayoutId id="2147483752" r:id="rId5"/>
    <p:sldLayoutId id="2147483746" r:id="rId6"/>
    <p:sldLayoutId id="2147483753" r:id="rId7"/>
    <p:sldLayoutId id="2147483747" r:id="rId8"/>
    <p:sldLayoutId id="2147483754" r:id="rId9"/>
    <p:sldLayoutId id="2147483748" r:id="rId10"/>
    <p:sldLayoutId id="2147483755" r:id="rId11"/>
  </p:sldLayoutIdLst>
  <p:transition spd="med">
    <p:zoom dir="in"/>
  </p:transition>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extLst>
              <p:ext uri="{D42A27DB-BD31-4B8C-83A1-F6EECF244321}">
                <p14:modId xmlns:p14="http://schemas.microsoft.com/office/powerpoint/2010/main" val="461970848"/>
              </p:ext>
            </p:extLst>
          </p:nvPr>
        </p:nvSpPr>
        <p:spPr>
          <a:xfrm>
            <a:off x="685800" y="0"/>
            <a:ext cx="7467600" cy="1752600"/>
          </a:xfrm>
          <a:noFill/>
          <a:ln>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eaLnBrk="1" fontAlgn="auto" hangingPunct="1">
              <a:spcAft>
                <a:spcPts val="0"/>
              </a:spcAft>
              <a:defRPr/>
            </a:pPr>
            <a:r>
              <a:rPr lang="mk-MK" sz="2800" b="1" i="1" dirty="0" err="1">
                <a:latin typeface="Arial" pitchFamily="34" charset="0"/>
                <a:cs typeface="Arial" pitchFamily="34" charset="0"/>
              </a:rPr>
              <a:t>Absorbed</a:t>
            </a:r>
            <a:r>
              <a:rPr lang="mk-MK" sz="2800" b="1" i="1" dirty="0">
                <a:latin typeface="Arial" pitchFamily="34" charset="0"/>
                <a:cs typeface="Arial" pitchFamily="34" charset="0"/>
              </a:rPr>
              <a:t> </a:t>
            </a:r>
            <a:r>
              <a:rPr lang="mk-MK" sz="2800" b="1" i="1" dirty="0" err="1">
                <a:latin typeface="Arial" pitchFamily="34" charset="0"/>
                <a:cs typeface="Arial" pitchFamily="34" charset="0"/>
              </a:rPr>
              <a:t>dose</a:t>
            </a:r>
            <a:r>
              <a:rPr lang="mk-MK" sz="2800" b="1" i="1" dirty="0">
                <a:latin typeface="Arial" pitchFamily="34" charset="0"/>
                <a:cs typeface="Arial" pitchFamily="34" charset="0"/>
              </a:rPr>
              <a:t> </a:t>
            </a:r>
            <a:r>
              <a:rPr lang="mk-MK" sz="2800" b="1" i="1" dirty="0" err="1">
                <a:latin typeface="Arial" pitchFamily="34" charset="0"/>
                <a:cs typeface="Arial" pitchFamily="34" charset="0"/>
              </a:rPr>
              <a:t>of</a:t>
            </a:r>
            <a:r>
              <a:rPr lang="mk-MK" sz="2800" b="1" i="1" dirty="0">
                <a:latin typeface="Arial" pitchFamily="34" charset="0"/>
                <a:cs typeface="Arial" pitchFamily="34" charset="0"/>
              </a:rPr>
              <a:t> </a:t>
            </a:r>
            <a:r>
              <a:rPr lang="mk-MK" sz="2800" b="1" i="1" dirty="0" err="1">
                <a:latin typeface="Arial" pitchFamily="34" charset="0"/>
                <a:cs typeface="Arial" pitchFamily="34" charset="0"/>
              </a:rPr>
              <a:t>radiation</a:t>
            </a:r>
            <a:r>
              <a:rPr lang="mk-MK" sz="2800" b="1" i="1" dirty="0">
                <a:latin typeface="Arial" pitchFamily="34" charset="0"/>
                <a:cs typeface="Arial" pitchFamily="34" charset="0"/>
              </a:rPr>
              <a:t> </a:t>
            </a:r>
            <a:r>
              <a:rPr lang="mk-MK" sz="2800" b="1" i="1" dirty="0" err="1">
                <a:latin typeface="Arial" pitchFamily="34" charset="0"/>
                <a:cs typeface="Arial" pitchFamily="34" charset="0"/>
              </a:rPr>
              <a:t>and</a:t>
            </a:r>
            <a:r>
              <a:rPr lang="mk-MK" sz="2800" b="1" i="1" dirty="0">
                <a:latin typeface="Arial" pitchFamily="34" charset="0"/>
                <a:cs typeface="Arial" pitchFamily="34" charset="0"/>
              </a:rPr>
              <a:t> </a:t>
            </a:r>
            <a:r>
              <a:rPr lang="mk-MK" sz="2800" b="1" i="1" dirty="0" err="1">
                <a:latin typeface="Arial" pitchFamily="34" charset="0"/>
                <a:cs typeface="Arial" pitchFamily="34" charset="0"/>
              </a:rPr>
              <a:t>its</a:t>
            </a:r>
            <a:r>
              <a:rPr lang="mk-MK" sz="2800" b="1" i="1" dirty="0">
                <a:latin typeface="Arial" pitchFamily="34" charset="0"/>
                <a:cs typeface="Arial" pitchFamily="34" charset="0"/>
              </a:rPr>
              <a:t> </a:t>
            </a:r>
            <a:r>
              <a:rPr lang="mk-MK" sz="2800" b="1" i="1" dirty="0" err="1">
                <a:latin typeface="Arial" pitchFamily="34" charset="0"/>
                <a:cs typeface="Arial" pitchFamily="34" charset="0"/>
              </a:rPr>
              <a:t>biological</a:t>
            </a:r>
            <a:r>
              <a:rPr lang="mk-MK" sz="2800" b="1" i="1" dirty="0">
                <a:latin typeface="Arial" pitchFamily="34" charset="0"/>
                <a:cs typeface="Arial" pitchFamily="34" charset="0"/>
              </a:rPr>
              <a:t> </a:t>
            </a:r>
            <a:r>
              <a:rPr lang="mk-MK" sz="2800" b="1" i="1" dirty="0" err="1">
                <a:latin typeface="Arial" pitchFamily="34" charset="0"/>
                <a:cs typeface="Arial" pitchFamily="34" charset="0"/>
              </a:rPr>
              <a:t>influence</a:t>
            </a:r>
          </a:p>
        </p:txBody>
      </p:sp>
      <p:sp>
        <p:nvSpPr>
          <p:cNvPr id="9221" name="Subtitle 2"/>
          <p:cNvSpPr>
            <a:spLocks noGrp="1"/>
          </p:cNvSpPr>
          <p:nvPr>
            <p:ph type="subTitle" idx="1"/>
          </p:nvPr>
        </p:nvSpPr>
        <p:spPr>
          <a:xfrm>
            <a:off x="3886200" y="6049963"/>
            <a:ext cx="5181600" cy="685800"/>
          </a:xfrm>
        </p:spPr>
        <p:txBody>
          <a:bodyPr/>
          <a:lstStyle/>
          <a:p>
            <a:pPr eaLnBrk="1" hangingPunct="1"/>
            <a:endParaRPr lang="fr-FR" altLang="fr-FR"/>
          </a:p>
        </p:txBody>
      </p:sp>
      <p:pic>
        <p:nvPicPr>
          <p:cNvPr id="9222" name="Picture 2" descr="http://sticker-store24.com/images/product_images/popup_images/513_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209800"/>
            <a:ext cx="3505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heel spokes="3"/>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extLst>
              <p:ext uri="{D42A27DB-BD31-4B8C-83A1-F6EECF244321}">
                <p14:modId xmlns:p14="http://schemas.microsoft.com/office/powerpoint/2010/main" val="1859169073"/>
              </p:ext>
            </p:extLst>
          </p:nvPr>
        </p:nvSpPr>
        <p:spPr>
          <a:xfrm>
            <a:off x="514350" y="1809750"/>
            <a:ext cx="7805738" cy="4093428"/>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dirty="0"/>
              <a:t>Doses greater than 100 Gy damage the central nervous system. The illness manifests itself through respiratory difficulties, loss of coordination, loss of consciousness etc. The doses from 9-100 Gy are also lethal. Death occurs 3-5 days after the radiation has taken place, because of injuries in the gastrointestinal system, loss of appetite, vomiting, diarrhea, depression. Doses from 3-9 Gy are sublethal and cause characteristic changes in the blood cells and hematopoietic organs which appear 10-15 days after the radiation, followed by malaise, bleeding, shaking, drop of leukocytes. </a:t>
            </a:r>
            <a:endParaRPr lang="en-US" sz="2400"/>
          </a:p>
          <a:p>
            <a:pPr algn="just"/>
            <a:r>
              <a:rPr lang="en-US" sz="2000" dirty="0"/>
              <a:t>The total acute radiation injury is a result of the effect of radiation on multiple tissues and organs. This joint effect is called </a:t>
            </a:r>
            <a:r>
              <a:rPr lang="en-US" sz="2000" i="1" dirty="0"/>
              <a:t>acute radiation syndrome. </a:t>
            </a:r>
            <a:r>
              <a:rPr lang="en-US" sz="2000" dirty="0"/>
              <a:t>Whether the symptom will be lethal or not, depends on the individual radiosensitivity of the organism. </a:t>
            </a:r>
            <a:endParaRPr lang="en-US" sz="2000"/>
          </a:p>
        </p:txBody>
      </p:sp>
    </p:spTree>
  </p:cSld>
  <p:clrMapOvr>
    <a:masterClrMapping/>
  </p:clrMapOvr>
  <p:transition spd="med">
    <p:randomBa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extLst>
              <p:ext uri="{D42A27DB-BD31-4B8C-83A1-F6EECF244321}">
                <p14:modId xmlns:p14="http://schemas.microsoft.com/office/powerpoint/2010/main" val="1984115274"/>
              </p:ext>
            </p:extLst>
          </p:nvPr>
        </p:nvSpPr>
        <p:spPr>
          <a:xfrm>
            <a:off x="533400" y="400050"/>
            <a:ext cx="8088126" cy="4832092"/>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800" i="1" dirty="0"/>
              <a:t>Delayed effects.</a:t>
            </a:r>
            <a:r>
              <a:rPr lang="en-US" sz="2800" dirty="0"/>
              <a:t> In organisms that recovered from the acute radiation injuries, as well as the continuous exposure to radiation, pathological changes in the tissues and organs can develop over time. </a:t>
            </a:r>
          </a:p>
          <a:p>
            <a:pPr algn="just"/>
            <a:r>
              <a:rPr lang="en-US" sz="2800" dirty="0"/>
              <a:t>The cancerogenic effect caused by ionizing radiation has been known since the first days of radiobiology, and has later been confirmed by many examples in people and experimental animals. The conclusion is that radiation can cause various types of cancer. </a:t>
            </a:r>
          </a:p>
        </p:txBody>
      </p:sp>
    </p:spTree>
  </p:cSld>
  <p:clrMapOvr>
    <a:masterClrMapping/>
  </p:clrMapOvr>
  <p:transition spd="med">
    <p:wheel spokes="2"/>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Placeholder 2"/>
          <p:cNvSpPr>
            <a:spLocks noGrp="1"/>
          </p:cNvSpPr>
          <p:nvPr>
            <p:ph type="body" idx="2"/>
          </p:nvPr>
        </p:nvSpPr>
        <p:spPr>
          <a:xfrm>
            <a:off x="609600" y="1676400"/>
            <a:ext cx="1600200" cy="4876800"/>
          </a:xfrm>
          <a:ln>
            <a:headEnd/>
            <a:tailEnd/>
          </a:ln>
        </p:spPr>
        <p:txBody>
          <a:bodyPr/>
          <a:lstStyle/>
          <a:p>
            <a:pPr eaLnBrk="1" hangingPunct="1"/>
            <a:endParaRPr lang="fr-FR" altLang="fr-FR">
              <a:solidFill>
                <a:srgbClr val="FFFFFF"/>
              </a:solidFill>
            </a:endParaRPr>
          </a:p>
        </p:txBody>
      </p:sp>
      <p:sp>
        <p:nvSpPr>
          <p:cNvPr id="2" name="TextBox 1"/>
          <p:cNvSpPr txBox="1"/>
          <p:nvPr>
            <p:extLst>
              <p:ext uri="{D42A27DB-BD31-4B8C-83A1-F6EECF244321}">
                <p14:modId xmlns:p14="http://schemas.microsoft.com/office/powerpoint/2010/main" val="2583091729"/>
              </p:ext>
            </p:extLst>
          </p:nvPr>
        </p:nvSpPr>
        <p:spPr>
          <a:xfrm>
            <a:off x="2371725" y="1647825"/>
            <a:ext cx="6434138" cy="4093428"/>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dirty="0"/>
              <a:t>Because of the dependence of harmful radiation on the applied dose of ionizing radiation, there are very strict regulations in place with which a so called maximum permissible dose is set per year, month, week, hour. In fact, those are limiting doses for which the biological effects of the radiation can be measured. For professionals working with radiation, the maximum permissible dose per year is 50 mSv (for a week with 40 working  hours). For non-professional exposure the annual dose is 1 mSv. With such low doses a small "radiation risk" is established meaning there is small probability for a person to suffer from the ionizing radiation.</a:t>
            </a:r>
          </a:p>
        </p:txBody>
      </p:sp>
    </p:spTree>
  </p:cSld>
  <p:clrMapOvr>
    <a:masterClrMapping/>
  </p:clrMapOvr>
  <p:transition spd="med">
    <p:cover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pPr eaLnBrk="1" hangingPunct="1"/>
            <a:endParaRPr lang="fr-FR" altLang="fr-FR"/>
          </a:p>
        </p:txBody>
      </p:sp>
      <p:sp>
        <p:nvSpPr>
          <p:cNvPr id="3" name="Content Placeholder 2"/>
          <p:cNvSpPr>
            <a:spLocks noGrp="1"/>
          </p:cNvSpPr>
          <p:nvPr>
            <p:ph sz="quarter" idx="1"/>
            <p:extLst>
              <p:ext uri="{D42A27DB-BD31-4B8C-83A1-F6EECF244321}">
                <p14:modId xmlns:p14="http://schemas.microsoft.com/office/powerpoint/2010/main" val="1498002890"/>
              </p:ext>
            </p:extLst>
          </p:nvPr>
        </p:nvSpPr>
        <p:spPr>
          <a:xfrm>
            <a:off x="612775" y="1600200"/>
            <a:ext cx="8153400" cy="4495800"/>
          </a:xfrm>
        </p:spPr>
        <p:txBody>
          <a:bodyPr>
            <a:normAutofit/>
          </a:bodyPr>
          <a:lstStyle/>
          <a:p>
            <a:pPr marL="320040" indent="-320040" eaLnBrk="1" fontAlgn="auto" hangingPunct="1">
              <a:spcAft>
                <a:spcPts val="0"/>
              </a:spcAft>
              <a:buFont typeface="Wingdings"/>
              <a:buChar char=""/>
              <a:defRPr/>
            </a:pPr>
            <a:r>
              <a:rPr lang="mk-MK" dirty="0" err="1"/>
              <a:t>Ionizing</a:t>
            </a:r>
            <a:r>
              <a:rPr lang="mk-MK" dirty="0"/>
              <a:t> </a:t>
            </a:r>
            <a:r>
              <a:rPr lang="mk-MK" dirty="0" err="1"/>
              <a:t>radiation</a:t>
            </a:r>
            <a:r>
              <a:rPr lang="mk-MK" dirty="0"/>
              <a:t> </a:t>
            </a:r>
            <a:r>
              <a:rPr lang="mk-MK" dirty="0" err="1"/>
              <a:t>is</a:t>
            </a:r>
            <a:r>
              <a:rPr lang="mk-MK" dirty="0"/>
              <a:t> </a:t>
            </a:r>
            <a:r>
              <a:rPr lang="mk-MK" dirty="0" err="1"/>
              <a:t>being</a:t>
            </a:r>
            <a:r>
              <a:rPr lang="mk-MK" dirty="0"/>
              <a:t> </a:t>
            </a:r>
            <a:r>
              <a:rPr lang="mk-MK" dirty="0" err="1"/>
              <a:t>used</a:t>
            </a:r>
            <a:r>
              <a:rPr lang="mk-MK" dirty="0"/>
              <a:t> </a:t>
            </a:r>
            <a:r>
              <a:rPr lang="mk-MK" dirty="0" err="1"/>
              <a:t>more</a:t>
            </a:r>
            <a:r>
              <a:rPr lang="mk-MK" dirty="0"/>
              <a:t> </a:t>
            </a:r>
            <a:r>
              <a:rPr lang="mk-MK" dirty="0" err="1"/>
              <a:t>and</a:t>
            </a:r>
            <a:r>
              <a:rPr lang="mk-MK" dirty="0"/>
              <a:t> </a:t>
            </a:r>
            <a:r>
              <a:rPr lang="mk-MK" dirty="0" err="1"/>
              <a:t>more</a:t>
            </a:r>
            <a:r>
              <a:rPr lang="mk-MK" dirty="0"/>
              <a:t> </a:t>
            </a:r>
            <a:r>
              <a:rPr lang="mk-MK" dirty="0" err="1"/>
              <a:t>in</a:t>
            </a:r>
            <a:r>
              <a:rPr lang="mk-MK" dirty="0"/>
              <a:t> </a:t>
            </a:r>
            <a:r>
              <a:rPr lang="mk-MK" dirty="0" err="1"/>
              <a:t>technology</a:t>
            </a:r>
            <a:r>
              <a:rPr lang="mk-MK" dirty="0"/>
              <a:t>, </a:t>
            </a:r>
            <a:r>
              <a:rPr lang="mk-MK" dirty="0" err="1"/>
              <a:t>medicine</a:t>
            </a:r>
            <a:r>
              <a:rPr lang="mk-MK" dirty="0"/>
              <a:t>, </a:t>
            </a:r>
            <a:r>
              <a:rPr lang="mk-MK" dirty="0" err="1"/>
              <a:t>chemistry</a:t>
            </a:r>
            <a:r>
              <a:rPr lang="mk-MK" dirty="0"/>
              <a:t> </a:t>
            </a:r>
            <a:r>
              <a:rPr lang="mk-MK" dirty="0" err="1"/>
              <a:t>and</a:t>
            </a:r>
            <a:r>
              <a:rPr lang="mk-MK" dirty="0"/>
              <a:t> </a:t>
            </a:r>
            <a:r>
              <a:rPr lang="mk-MK" dirty="0" err="1"/>
              <a:t>military</a:t>
            </a:r>
            <a:r>
              <a:rPr lang="mk-MK" dirty="0"/>
              <a:t> </a:t>
            </a:r>
            <a:r>
              <a:rPr lang="mk-MK" dirty="0" err="1"/>
              <a:t>industry</a:t>
            </a:r>
            <a:r>
              <a:rPr lang="mk-MK" dirty="0"/>
              <a:t> </a:t>
            </a:r>
            <a:r>
              <a:rPr lang="mk-MK" dirty="0" err="1"/>
              <a:t>etc</a:t>
            </a:r>
            <a:r>
              <a:rPr lang="mk-MK" dirty="0"/>
              <a:t>., </a:t>
            </a:r>
            <a:r>
              <a:rPr lang="mk-MK" dirty="0" err="1"/>
              <a:t>and</a:t>
            </a:r>
            <a:r>
              <a:rPr lang="mk-MK" dirty="0"/>
              <a:t> </a:t>
            </a:r>
            <a:r>
              <a:rPr lang="mk-MK" dirty="0" err="1"/>
              <a:t>with</a:t>
            </a:r>
            <a:r>
              <a:rPr lang="mk-MK" dirty="0"/>
              <a:t> </a:t>
            </a:r>
            <a:r>
              <a:rPr lang="mk-MK" dirty="0" err="1"/>
              <a:t>that</a:t>
            </a:r>
            <a:r>
              <a:rPr lang="mk-MK" dirty="0"/>
              <a:t> </a:t>
            </a:r>
            <a:r>
              <a:rPr lang="mk-MK" dirty="0" err="1"/>
              <a:t>brings</a:t>
            </a:r>
            <a:r>
              <a:rPr lang="mk-MK" dirty="0"/>
              <a:t> </a:t>
            </a:r>
            <a:r>
              <a:rPr lang="mk-MK" dirty="0" err="1"/>
              <a:t>many</a:t>
            </a:r>
            <a:r>
              <a:rPr lang="mk-MK" dirty="0"/>
              <a:t> </a:t>
            </a:r>
            <a:r>
              <a:rPr lang="mk-MK" dirty="0" err="1"/>
              <a:t>advantages</a:t>
            </a:r>
            <a:r>
              <a:rPr lang="mk-MK" dirty="0"/>
              <a:t> </a:t>
            </a:r>
            <a:r>
              <a:rPr lang="mk-MK" dirty="0" err="1"/>
              <a:t>to</a:t>
            </a:r>
            <a:r>
              <a:rPr lang="mk-MK" dirty="0"/>
              <a:t> </a:t>
            </a:r>
            <a:r>
              <a:rPr lang="mk-MK" dirty="0" err="1"/>
              <a:t>humanity</a:t>
            </a:r>
            <a:r>
              <a:rPr lang="mk-MK" dirty="0"/>
              <a:t>, </a:t>
            </a:r>
            <a:r>
              <a:rPr lang="mk-MK" dirty="0" err="1"/>
              <a:t>but</a:t>
            </a:r>
            <a:r>
              <a:rPr lang="mk-MK" dirty="0"/>
              <a:t> </a:t>
            </a:r>
            <a:r>
              <a:rPr lang="mk-MK" dirty="0" err="1"/>
              <a:t>also</a:t>
            </a:r>
            <a:r>
              <a:rPr lang="mk-MK" dirty="0"/>
              <a:t> </a:t>
            </a:r>
            <a:r>
              <a:rPr lang="mk-MK" dirty="0" err="1"/>
              <a:t>new</a:t>
            </a:r>
            <a:r>
              <a:rPr lang="mk-MK" dirty="0"/>
              <a:t> </a:t>
            </a:r>
            <a:r>
              <a:rPr lang="mk-MK" dirty="0" err="1"/>
              <a:t>dangers</a:t>
            </a:r>
            <a:r>
              <a:rPr lang="mk-MK" dirty="0"/>
              <a:t> – </a:t>
            </a:r>
            <a:r>
              <a:rPr lang="mk-MK" dirty="0" err="1"/>
              <a:t>radioactive</a:t>
            </a:r>
            <a:r>
              <a:rPr lang="mk-MK" dirty="0"/>
              <a:t> </a:t>
            </a:r>
            <a:r>
              <a:rPr lang="mk-MK" dirty="0" err="1"/>
              <a:t>polution</a:t>
            </a:r>
            <a:r>
              <a:rPr lang="mk-MK" dirty="0"/>
              <a:t>. </a:t>
            </a:r>
            <a:r>
              <a:rPr lang="mk-MK" dirty="0" err="1"/>
              <a:t>The</a:t>
            </a:r>
            <a:r>
              <a:rPr lang="mk-MK" dirty="0"/>
              <a:t> </a:t>
            </a:r>
            <a:r>
              <a:rPr lang="mk-MK" dirty="0" err="1"/>
              <a:t>environment</a:t>
            </a:r>
            <a:r>
              <a:rPr lang="mk-MK" dirty="0"/>
              <a:t> </a:t>
            </a:r>
            <a:r>
              <a:rPr lang="mk-MK" dirty="0" err="1"/>
              <a:t>becomes</a:t>
            </a:r>
            <a:r>
              <a:rPr lang="mk-MK" dirty="0"/>
              <a:t> </a:t>
            </a:r>
            <a:r>
              <a:rPr lang="mk-MK" dirty="0" err="1"/>
              <a:t>polluted</a:t>
            </a:r>
            <a:r>
              <a:rPr lang="mk-MK" dirty="0"/>
              <a:t> </a:t>
            </a:r>
            <a:r>
              <a:rPr lang="mk-MK" dirty="0" err="1"/>
              <a:t>by</a:t>
            </a:r>
            <a:r>
              <a:rPr lang="mk-MK" dirty="0"/>
              <a:t> </a:t>
            </a:r>
            <a:r>
              <a:rPr lang="mk-MK" dirty="0" err="1"/>
              <a:t>radiation</a:t>
            </a:r>
            <a:r>
              <a:rPr lang="mk-MK" dirty="0"/>
              <a:t> </a:t>
            </a:r>
            <a:r>
              <a:rPr lang="mk-MK" dirty="0" err="1"/>
              <a:t>due</a:t>
            </a:r>
            <a:r>
              <a:rPr lang="mk-MK" dirty="0"/>
              <a:t> </a:t>
            </a:r>
            <a:r>
              <a:rPr lang="mk-MK" dirty="0" err="1"/>
              <a:t>to</a:t>
            </a:r>
            <a:r>
              <a:rPr lang="mk-MK" dirty="0"/>
              <a:t> </a:t>
            </a:r>
            <a:r>
              <a:rPr lang="mk-MK" dirty="0" err="1"/>
              <a:t>nuclear</a:t>
            </a:r>
            <a:r>
              <a:rPr lang="mk-MK" dirty="0"/>
              <a:t> </a:t>
            </a:r>
            <a:r>
              <a:rPr lang="mk-MK" dirty="0" err="1"/>
              <a:t>probes</a:t>
            </a:r>
            <a:r>
              <a:rPr lang="mk-MK" dirty="0"/>
              <a:t> </a:t>
            </a:r>
            <a:r>
              <a:rPr lang="mk-MK" dirty="0" err="1"/>
              <a:t>and</a:t>
            </a:r>
            <a:r>
              <a:rPr lang="mk-MK" dirty="0"/>
              <a:t> </a:t>
            </a:r>
            <a:r>
              <a:rPr lang="mk-MK" dirty="0" err="1"/>
              <a:t>possible</a:t>
            </a:r>
            <a:r>
              <a:rPr lang="mk-MK" dirty="0"/>
              <a:t> </a:t>
            </a:r>
            <a:r>
              <a:rPr lang="mk-MK" dirty="0" err="1"/>
              <a:t>disasters</a:t>
            </a:r>
            <a:r>
              <a:rPr lang="mk-MK" dirty="0"/>
              <a:t> </a:t>
            </a:r>
            <a:r>
              <a:rPr lang="mk-MK" dirty="0" err="1"/>
              <a:t>of</a:t>
            </a:r>
            <a:r>
              <a:rPr lang="mk-MK" dirty="0"/>
              <a:t> </a:t>
            </a:r>
            <a:r>
              <a:rPr lang="mk-MK" dirty="0" err="1"/>
              <a:t>the</a:t>
            </a:r>
            <a:r>
              <a:rPr lang="mk-MK" dirty="0"/>
              <a:t> </a:t>
            </a:r>
            <a:r>
              <a:rPr lang="mk-MK" dirty="0" err="1"/>
              <a:t>nuclear</a:t>
            </a:r>
            <a:r>
              <a:rPr lang="mk-MK" dirty="0"/>
              <a:t> </a:t>
            </a:r>
            <a:r>
              <a:rPr lang="mk-MK" dirty="0" err="1"/>
              <a:t>plants</a:t>
            </a:r>
            <a:r>
              <a:rPr lang="mk-MK" dirty="0"/>
              <a:t>.</a:t>
            </a:r>
            <a:endParaRPr lang="mk-MK" dirty="0">
              <a:latin typeface="Calibri"/>
            </a:endParaRPr>
          </a:p>
        </p:txBody>
      </p:sp>
    </p:spTree>
  </p:cSld>
  <p:clrMapOvr>
    <a:masterClrMapping/>
  </p:clrMapOvr>
  <p:transition spd="med">
    <p:pull dir="l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Placeholder 1"/>
          <p:cNvSpPr>
            <a:spLocks noGrp="1"/>
          </p:cNvSpPr>
          <p:nvPr>
            <p:ph type="body" idx="1"/>
            <p:extLst>
              <p:ext uri="{D42A27DB-BD31-4B8C-83A1-F6EECF244321}">
                <p14:modId xmlns:p14="http://schemas.microsoft.com/office/powerpoint/2010/main" val="858192991"/>
              </p:ext>
            </p:extLst>
          </p:nvPr>
        </p:nvSpPr>
        <p:spPr>
          <a:xfrm>
            <a:off x="762000" y="2743200"/>
            <a:ext cx="8077200" cy="2971800"/>
          </a:xfrm>
        </p:spPr>
        <p:txBody>
          <a:bodyPr/>
          <a:lstStyle/>
          <a:p>
            <a:pPr eaLnBrk="1" hangingPunct="1"/>
            <a:r>
              <a:rPr lang="mk-MK" altLang="fr-FR" dirty="0" err="1"/>
              <a:t>In</a:t>
            </a:r>
            <a:r>
              <a:rPr lang="mk-MK" altLang="fr-FR" dirty="0"/>
              <a:t> </a:t>
            </a:r>
            <a:r>
              <a:rPr lang="mk-MK" altLang="fr-FR" dirty="0" err="1"/>
              <a:t>order</a:t>
            </a:r>
            <a:r>
              <a:rPr lang="mk-MK" altLang="fr-FR" dirty="0"/>
              <a:t> </a:t>
            </a:r>
            <a:r>
              <a:rPr lang="mk-MK" altLang="fr-FR" dirty="0" err="1"/>
              <a:t>to</a:t>
            </a:r>
            <a:r>
              <a:rPr lang="mk-MK" altLang="fr-FR" dirty="0"/>
              <a:t> </a:t>
            </a:r>
            <a:r>
              <a:rPr lang="mk-MK" altLang="fr-FR" dirty="0" err="1"/>
              <a:t>study</a:t>
            </a:r>
            <a:r>
              <a:rPr lang="mk-MK" altLang="fr-FR" dirty="0"/>
              <a:t> </a:t>
            </a:r>
            <a:r>
              <a:rPr lang="mk-MK" altLang="fr-FR" dirty="0" err="1"/>
              <a:t>the</a:t>
            </a:r>
            <a:r>
              <a:rPr lang="mk-MK" altLang="fr-FR" dirty="0"/>
              <a:t> </a:t>
            </a:r>
            <a:r>
              <a:rPr lang="mk-MK" altLang="fr-FR" dirty="0" err="1"/>
              <a:t>laws</a:t>
            </a:r>
            <a:r>
              <a:rPr lang="mk-MK" altLang="fr-FR" dirty="0"/>
              <a:t> </a:t>
            </a:r>
            <a:r>
              <a:rPr lang="mk-MK" altLang="fr-FR" dirty="0" err="1"/>
              <a:t>and</a:t>
            </a:r>
            <a:r>
              <a:rPr lang="mk-MK" altLang="fr-FR" dirty="0"/>
              <a:t> </a:t>
            </a:r>
            <a:r>
              <a:rPr lang="mk-MK" altLang="fr-FR" dirty="0" err="1"/>
              <a:t>methods</a:t>
            </a:r>
            <a:r>
              <a:rPr lang="mk-MK" altLang="fr-FR" dirty="0"/>
              <a:t> </a:t>
            </a:r>
            <a:r>
              <a:rPr lang="mk-MK" altLang="fr-FR" dirty="0" err="1"/>
              <a:t>of</a:t>
            </a:r>
            <a:r>
              <a:rPr lang="mk-MK" altLang="fr-FR" dirty="0"/>
              <a:t> </a:t>
            </a:r>
            <a:r>
              <a:rPr lang="mk-MK" altLang="fr-FR" dirty="0" err="1"/>
              <a:t>measurement</a:t>
            </a:r>
            <a:r>
              <a:rPr lang="mk-MK" altLang="fr-FR" dirty="0"/>
              <a:t> </a:t>
            </a:r>
            <a:r>
              <a:rPr lang="mk-MK" altLang="fr-FR" dirty="0" err="1"/>
              <a:t>of</a:t>
            </a:r>
            <a:r>
              <a:rPr lang="mk-MK" altLang="fr-FR" dirty="0"/>
              <a:t> </a:t>
            </a:r>
            <a:r>
              <a:rPr lang="mk-MK" altLang="fr-FR" dirty="0" err="1"/>
              <a:t>ionizing</a:t>
            </a:r>
            <a:r>
              <a:rPr lang="mk-MK" altLang="fr-FR" dirty="0"/>
              <a:t> </a:t>
            </a:r>
            <a:r>
              <a:rPr lang="mk-MK" altLang="fr-FR" dirty="0" err="1"/>
              <a:t>radiation</a:t>
            </a:r>
            <a:r>
              <a:rPr lang="mk-MK" altLang="fr-FR" dirty="0"/>
              <a:t> a </a:t>
            </a:r>
            <a:r>
              <a:rPr lang="mk-MK" altLang="fr-FR" dirty="0" err="1"/>
              <a:t>new</a:t>
            </a:r>
            <a:r>
              <a:rPr lang="mk-MK" altLang="fr-FR" dirty="0"/>
              <a:t> </a:t>
            </a:r>
            <a:r>
              <a:rPr lang="mk-MK" altLang="fr-FR" dirty="0" err="1"/>
              <a:t>branch</a:t>
            </a:r>
            <a:r>
              <a:rPr lang="mk-MK" altLang="fr-FR" dirty="0"/>
              <a:t> </a:t>
            </a:r>
            <a:r>
              <a:rPr lang="mk-MK" altLang="fr-FR" dirty="0" err="1"/>
              <a:t>of</a:t>
            </a:r>
            <a:r>
              <a:rPr lang="mk-MK" altLang="fr-FR" dirty="0"/>
              <a:t> </a:t>
            </a:r>
            <a:r>
              <a:rPr lang="mk-MK" altLang="fr-FR" dirty="0" err="1"/>
              <a:t>applied</a:t>
            </a:r>
            <a:r>
              <a:rPr lang="mk-MK" altLang="fr-FR" dirty="0"/>
              <a:t> </a:t>
            </a:r>
            <a:r>
              <a:rPr lang="mk-MK" altLang="fr-FR" dirty="0" err="1"/>
              <a:t>nuclear</a:t>
            </a:r>
            <a:r>
              <a:rPr lang="mk-MK" altLang="fr-FR" dirty="0"/>
              <a:t> </a:t>
            </a:r>
            <a:r>
              <a:rPr lang="mk-MK" altLang="fr-FR" dirty="0" err="1"/>
              <a:t>physics</a:t>
            </a:r>
            <a:r>
              <a:rPr lang="mk-MK" altLang="fr-FR" dirty="0"/>
              <a:t> </a:t>
            </a:r>
            <a:r>
              <a:rPr lang="mk-MK" altLang="fr-FR" dirty="0" err="1"/>
              <a:t>has</a:t>
            </a:r>
            <a:r>
              <a:rPr lang="mk-MK" altLang="fr-FR" dirty="0"/>
              <a:t> </a:t>
            </a:r>
            <a:r>
              <a:rPr lang="mk-MK" altLang="fr-FR" dirty="0" err="1"/>
              <a:t>been</a:t>
            </a:r>
            <a:r>
              <a:rPr lang="mk-MK" altLang="fr-FR" dirty="0"/>
              <a:t> </a:t>
            </a:r>
            <a:r>
              <a:rPr lang="mk-MK" altLang="fr-FR" dirty="0" err="1"/>
              <a:t>developed</a:t>
            </a:r>
            <a:r>
              <a:rPr lang="mk-MK" altLang="fr-FR" dirty="0"/>
              <a:t> - </a:t>
            </a:r>
            <a:r>
              <a:rPr lang="mk-MK" altLang="fr-FR" dirty="0" err="1"/>
              <a:t>dosimetry</a:t>
            </a:r>
            <a:r>
              <a:rPr lang="mk-MK" altLang="fr-FR" dirty="0"/>
              <a:t>. </a:t>
            </a:r>
            <a:endParaRPr lang="en-US" dirty="0"/>
          </a:p>
          <a:p>
            <a:pPr eaLnBrk="1" hangingPunct="1"/>
            <a:r>
              <a:rPr lang="mk-MK" altLang="fr-FR" dirty="0" err="1">
                <a:latin typeface="Calibri"/>
              </a:rPr>
              <a:t>The</a:t>
            </a:r>
            <a:r>
              <a:rPr lang="mk-MK" altLang="fr-FR" dirty="0">
                <a:latin typeface="Calibri"/>
              </a:rPr>
              <a:t> </a:t>
            </a:r>
            <a:r>
              <a:rPr lang="mk-MK" altLang="fr-FR" dirty="0" err="1">
                <a:latin typeface="Calibri"/>
              </a:rPr>
              <a:t>devices</a:t>
            </a:r>
            <a:r>
              <a:rPr lang="mk-MK" altLang="fr-FR" dirty="0">
                <a:latin typeface="Calibri"/>
              </a:rPr>
              <a:t> </a:t>
            </a:r>
            <a:r>
              <a:rPr lang="mk-MK" altLang="fr-FR" dirty="0" err="1">
                <a:latin typeface="Calibri"/>
              </a:rPr>
              <a:t>that</a:t>
            </a:r>
            <a:r>
              <a:rPr lang="mk-MK" altLang="fr-FR" dirty="0">
                <a:latin typeface="Calibri"/>
              </a:rPr>
              <a:t> </a:t>
            </a:r>
            <a:r>
              <a:rPr lang="mk-MK" altLang="fr-FR" dirty="0" err="1">
                <a:latin typeface="Calibri"/>
              </a:rPr>
              <a:t>measure</a:t>
            </a:r>
            <a:r>
              <a:rPr lang="mk-MK" altLang="fr-FR" dirty="0">
                <a:latin typeface="Calibri"/>
              </a:rPr>
              <a:t> </a:t>
            </a:r>
            <a:r>
              <a:rPr lang="mk-MK" altLang="fr-FR" dirty="0" err="1">
                <a:latin typeface="Calibri"/>
              </a:rPr>
              <a:t>the</a:t>
            </a:r>
            <a:r>
              <a:rPr lang="mk-MK" altLang="fr-FR" dirty="0">
                <a:latin typeface="Calibri"/>
              </a:rPr>
              <a:t> </a:t>
            </a:r>
            <a:r>
              <a:rPr lang="mk-MK" altLang="fr-FR" dirty="0" err="1">
                <a:latin typeface="Calibri"/>
              </a:rPr>
              <a:t>ionizing</a:t>
            </a:r>
            <a:r>
              <a:rPr lang="mk-MK" altLang="fr-FR" dirty="0">
                <a:latin typeface="Calibri"/>
              </a:rPr>
              <a:t> </a:t>
            </a:r>
            <a:r>
              <a:rPr lang="mk-MK" altLang="fr-FR" dirty="0" err="1">
                <a:latin typeface="Calibri"/>
              </a:rPr>
              <a:t>radiation</a:t>
            </a:r>
            <a:r>
              <a:rPr lang="mk-MK" altLang="fr-FR" dirty="0">
                <a:latin typeface="Calibri"/>
              </a:rPr>
              <a:t> </a:t>
            </a:r>
            <a:r>
              <a:rPr lang="mk-MK" altLang="fr-FR" dirty="0" err="1">
                <a:latin typeface="Calibri"/>
              </a:rPr>
              <a:t>are</a:t>
            </a:r>
            <a:r>
              <a:rPr lang="mk-MK" altLang="fr-FR" dirty="0">
                <a:latin typeface="Calibri"/>
              </a:rPr>
              <a:t> </a:t>
            </a:r>
            <a:r>
              <a:rPr lang="mk-MK" altLang="fr-FR" dirty="0" err="1">
                <a:latin typeface="Calibri"/>
              </a:rPr>
              <a:t>called</a:t>
            </a:r>
            <a:r>
              <a:rPr lang="mk-MK" altLang="fr-FR" dirty="0">
                <a:latin typeface="Calibri"/>
              </a:rPr>
              <a:t> </a:t>
            </a:r>
            <a:r>
              <a:rPr lang="mk-MK" altLang="fr-FR" dirty="0" err="1">
                <a:latin typeface="Calibri"/>
              </a:rPr>
              <a:t>dosimeters</a:t>
            </a:r>
            <a:r>
              <a:rPr lang="mk-MK" altLang="fr-FR" dirty="0">
                <a:latin typeface="Calibri"/>
              </a:rPr>
              <a:t>. </a:t>
            </a:r>
          </a:p>
        </p:txBody>
      </p:sp>
      <p:sp>
        <p:nvSpPr>
          <p:cNvPr id="11267" name="Title 2"/>
          <p:cNvSpPr>
            <a:spLocks noGrp="1"/>
          </p:cNvSpPr>
          <p:nvPr>
            <p:ph type="title"/>
            <p:extLst>
              <p:ext uri="{D42A27DB-BD31-4B8C-83A1-F6EECF244321}">
                <p14:modId xmlns:p14="http://schemas.microsoft.com/office/powerpoint/2010/main" val="3518592131"/>
              </p:ext>
            </p:extLst>
          </p:nvPr>
        </p:nvSpPr>
        <p:spPr/>
        <p:txBody>
          <a:bodyPr/>
          <a:lstStyle/>
          <a:p>
            <a:pPr eaLnBrk="1" hangingPunct="1"/>
            <a:r>
              <a:rPr lang="mk-MK" altLang="fr-FR" dirty="0" err="1"/>
              <a:t>Dosimetry</a:t>
            </a:r>
            <a:endParaRPr lang="en-US" altLang="fr-FR" dirty="0" err="1"/>
          </a:p>
        </p:txBody>
      </p:sp>
    </p:spTree>
  </p:cSld>
  <p:clrMapOvr>
    <a:masterClrMapping/>
  </p:clrMapOvr>
  <p:transition spd="med">
    <p:pull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587750366"/>
              </p:ext>
            </p:extLst>
          </p:nvPr>
        </p:nvSpPr>
        <p:spPr/>
        <p:txBody>
          <a:bodyPr>
            <a:normAutofit fontScale="90000"/>
          </a:bodyPr>
          <a:lstStyle/>
          <a:p>
            <a:pPr eaLnBrk="1" fontAlgn="auto" hangingPunct="1">
              <a:spcAft>
                <a:spcPts val="0"/>
              </a:spcAft>
              <a:defRPr/>
            </a:pPr>
            <a:r>
              <a:rPr lang="mk-MK" dirty="0" err="1"/>
              <a:t>Dosimetric</a:t>
            </a:r>
            <a:r>
              <a:rPr lang="mk-MK" dirty="0"/>
              <a:t> </a:t>
            </a:r>
            <a:r>
              <a:rPr lang="mk-MK" dirty="0" err="1"/>
              <a:t>quantities</a:t>
            </a:r>
            <a:r>
              <a:rPr lang="mk-MK" dirty="0"/>
              <a:t> </a:t>
            </a:r>
            <a:r>
              <a:rPr lang="mk-MK" dirty="0" err="1"/>
              <a:t>and</a:t>
            </a:r>
            <a:r>
              <a:rPr lang="mk-MK" dirty="0"/>
              <a:t> </a:t>
            </a:r>
            <a:r>
              <a:rPr lang="mk-MK" dirty="0" err="1"/>
              <a:t>their</a:t>
            </a:r>
            <a:r>
              <a:rPr lang="mk-MK" dirty="0"/>
              <a:t> </a:t>
            </a:r>
            <a:r>
              <a:rPr lang="mk-MK" dirty="0" err="1"/>
              <a:t>units</a:t>
            </a:r>
            <a:r>
              <a:rPr lang="mk-MK" dirty="0"/>
              <a:t> </a:t>
            </a:r>
            <a:endParaRPr lang="mk-MK" dirty="0">
              <a:latin typeface="Calibri"/>
            </a:endParaRPr>
          </a:p>
        </p:txBody>
      </p:sp>
      <p:sp>
        <p:nvSpPr>
          <p:cNvPr id="12291" name="Text Placeholder 2"/>
          <p:cNvSpPr>
            <a:spLocks noGrp="1"/>
          </p:cNvSpPr>
          <p:nvPr>
            <p:ph type="body" idx="2"/>
            <p:extLst>
              <p:ext uri="{D42A27DB-BD31-4B8C-83A1-F6EECF244321}">
                <p14:modId xmlns:p14="http://schemas.microsoft.com/office/powerpoint/2010/main" val="1377142592"/>
              </p:ext>
            </p:extLst>
          </p:nvPr>
        </p:nvSpPr>
        <p:spPr>
          <a:xfrm>
            <a:off x="228600" y="1600200"/>
            <a:ext cx="2667000" cy="4724400"/>
          </a:xfrm>
          <a:ln>
            <a:headEnd/>
            <a:tailEnd/>
          </a:ln>
        </p:spPr>
        <p:txBody>
          <a:bodyPr/>
          <a:lstStyle/>
          <a:p>
            <a:pPr eaLnBrk="1" hangingPunct="1"/>
            <a:r>
              <a:rPr lang="mk-MK" altLang="fr-FR" dirty="0" err="1">
                <a:solidFill>
                  <a:srgbClr val="FFFFFF"/>
                </a:solidFill>
                <a:latin typeface="MAC C Swiss"/>
              </a:rPr>
              <a:t>In</a:t>
            </a:r>
            <a:r>
              <a:rPr lang="mk-MK" altLang="fr-FR" dirty="0">
                <a:solidFill>
                  <a:srgbClr val="FFFFFF"/>
                </a:solidFill>
                <a:latin typeface="MAC C Swiss"/>
              </a:rPr>
              <a:t> </a:t>
            </a:r>
            <a:r>
              <a:rPr lang="mk-MK" altLang="fr-FR" dirty="0" err="1">
                <a:solidFill>
                  <a:srgbClr val="FFFFFF"/>
                </a:solidFill>
                <a:latin typeface="MAC C Swiss"/>
              </a:rPr>
              <a:t>order</a:t>
            </a:r>
            <a:r>
              <a:rPr lang="mk-MK" altLang="fr-FR" dirty="0">
                <a:solidFill>
                  <a:srgbClr val="FFFFFF"/>
                </a:solidFill>
                <a:latin typeface="MAC C Swiss"/>
              </a:rPr>
              <a:t> </a:t>
            </a:r>
            <a:r>
              <a:rPr lang="mk-MK" altLang="fr-FR" dirty="0" err="1">
                <a:solidFill>
                  <a:srgbClr val="FFFFFF"/>
                </a:solidFill>
                <a:latin typeface="MAC C Swiss"/>
              </a:rPr>
              <a:t>to</a:t>
            </a:r>
            <a:r>
              <a:rPr lang="mk-MK" altLang="fr-FR" dirty="0">
                <a:solidFill>
                  <a:srgbClr val="FFFFFF"/>
                </a:solidFill>
                <a:latin typeface="MAC C Swiss"/>
              </a:rPr>
              <a:t> </a:t>
            </a:r>
            <a:r>
              <a:rPr lang="mk-MK" altLang="fr-FR" dirty="0" err="1">
                <a:solidFill>
                  <a:srgbClr val="FFFFFF"/>
                </a:solidFill>
                <a:latin typeface="MAC C Swiss"/>
              </a:rPr>
              <a:t>quantify</a:t>
            </a:r>
            <a:r>
              <a:rPr lang="mk-MK" altLang="fr-FR" dirty="0">
                <a:solidFill>
                  <a:srgbClr val="FFFFFF"/>
                </a:solidFill>
                <a:latin typeface="MAC C Swiss"/>
              </a:rPr>
              <a:t> </a:t>
            </a:r>
            <a:r>
              <a:rPr lang="mk-MK" altLang="fr-FR" dirty="0" err="1">
                <a:solidFill>
                  <a:srgbClr val="FFFFFF"/>
                </a:solidFill>
                <a:latin typeface="MAC C Swiss"/>
              </a:rPr>
              <a:t>the</a:t>
            </a:r>
            <a:r>
              <a:rPr lang="mk-MK" altLang="fr-FR" dirty="0">
                <a:solidFill>
                  <a:srgbClr val="FFFFFF"/>
                </a:solidFill>
                <a:latin typeface="MAC C Swiss"/>
              </a:rPr>
              <a:t> </a:t>
            </a:r>
            <a:r>
              <a:rPr lang="mk-MK" altLang="fr-FR" dirty="0" err="1">
                <a:solidFill>
                  <a:srgbClr val="FFFFFF"/>
                </a:solidFill>
                <a:latin typeface="MAC C Swiss"/>
              </a:rPr>
              <a:t>influence</a:t>
            </a:r>
            <a:r>
              <a:rPr lang="mk-MK" altLang="fr-FR" dirty="0">
                <a:solidFill>
                  <a:srgbClr val="FFFFFF"/>
                </a:solidFill>
                <a:latin typeface="MAC C Swiss"/>
              </a:rPr>
              <a:t> </a:t>
            </a:r>
            <a:r>
              <a:rPr lang="mk-MK" altLang="fr-FR" dirty="0" err="1">
                <a:solidFill>
                  <a:srgbClr val="FFFFFF"/>
                </a:solidFill>
                <a:latin typeface="MAC C Swiss"/>
              </a:rPr>
              <a:t>of</a:t>
            </a:r>
            <a:r>
              <a:rPr lang="mk-MK" altLang="fr-FR" dirty="0">
                <a:solidFill>
                  <a:srgbClr val="FFFFFF"/>
                </a:solidFill>
                <a:latin typeface="MAC C Swiss"/>
              </a:rPr>
              <a:t> </a:t>
            </a:r>
            <a:r>
              <a:rPr lang="mk-MK" altLang="fr-FR" dirty="0" err="1">
                <a:solidFill>
                  <a:srgbClr val="FFFFFF"/>
                </a:solidFill>
                <a:latin typeface="MAC C Swiss"/>
              </a:rPr>
              <a:t>radiation</a:t>
            </a:r>
            <a:r>
              <a:rPr lang="mk-MK" altLang="fr-FR" dirty="0">
                <a:solidFill>
                  <a:srgbClr val="FFFFFF"/>
                </a:solidFill>
                <a:latin typeface="MAC C Swiss"/>
              </a:rPr>
              <a:t> </a:t>
            </a:r>
            <a:r>
              <a:rPr lang="mk-MK" altLang="fr-FR" dirty="0" err="1">
                <a:solidFill>
                  <a:srgbClr val="FFFFFF"/>
                </a:solidFill>
                <a:latin typeface="MAC C Swiss"/>
              </a:rPr>
              <a:t>on</a:t>
            </a:r>
            <a:r>
              <a:rPr lang="mk-MK" altLang="fr-FR" dirty="0">
                <a:solidFill>
                  <a:srgbClr val="FFFFFF"/>
                </a:solidFill>
                <a:latin typeface="MAC C Swiss"/>
              </a:rPr>
              <a:t> </a:t>
            </a:r>
            <a:r>
              <a:rPr lang="mk-MK" altLang="fr-FR" dirty="0" err="1">
                <a:solidFill>
                  <a:srgbClr val="FFFFFF"/>
                </a:solidFill>
                <a:latin typeface="MAC C Swiss"/>
              </a:rPr>
              <a:t>matter</a:t>
            </a:r>
            <a:r>
              <a:rPr lang="mk-MK" altLang="fr-FR" dirty="0">
                <a:solidFill>
                  <a:srgbClr val="FFFFFF"/>
                </a:solidFill>
                <a:latin typeface="MAC C Swiss"/>
              </a:rPr>
              <a:t>, </a:t>
            </a:r>
            <a:r>
              <a:rPr lang="mk-MK" altLang="fr-FR" dirty="0" err="1">
                <a:solidFill>
                  <a:srgbClr val="FFFFFF"/>
                </a:solidFill>
                <a:latin typeface="MAC C Swiss"/>
              </a:rPr>
              <a:t>especially</a:t>
            </a:r>
            <a:r>
              <a:rPr lang="mk-MK" altLang="fr-FR" dirty="0">
                <a:solidFill>
                  <a:srgbClr val="FFFFFF"/>
                </a:solidFill>
                <a:latin typeface="MAC C Swiss"/>
              </a:rPr>
              <a:t> </a:t>
            </a:r>
            <a:r>
              <a:rPr lang="mk-MK" altLang="fr-FR" dirty="0" err="1">
                <a:solidFill>
                  <a:srgbClr val="FFFFFF"/>
                </a:solidFill>
                <a:latin typeface="MAC C Swiss"/>
              </a:rPr>
              <a:t>on</a:t>
            </a:r>
            <a:r>
              <a:rPr lang="mk-MK" altLang="fr-FR" dirty="0">
                <a:solidFill>
                  <a:srgbClr val="FFFFFF"/>
                </a:solidFill>
                <a:latin typeface="MAC C Swiss"/>
              </a:rPr>
              <a:t> </a:t>
            </a:r>
            <a:r>
              <a:rPr lang="mk-MK" altLang="fr-FR" dirty="0" err="1">
                <a:solidFill>
                  <a:srgbClr val="FFFFFF"/>
                </a:solidFill>
                <a:latin typeface="MAC C Swiss"/>
              </a:rPr>
              <a:t>live</a:t>
            </a:r>
            <a:r>
              <a:rPr lang="mk-MK" altLang="fr-FR" dirty="0">
                <a:solidFill>
                  <a:srgbClr val="FFFFFF"/>
                </a:solidFill>
                <a:latin typeface="MAC C Swiss"/>
              </a:rPr>
              <a:t> </a:t>
            </a:r>
            <a:r>
              <a:rPr lang="mk-MK" altLang="fr-FR" dirty="0" err="1">
                <a:solidFill>
                  <a:srgbClr val="FFFFFF"/>
                </a:solidFill>
                <a:latin typeface="MAC C Swiss"/>
              </a:rPr>
              <a:t>organisms</a:t>
            </a:r>
            <a:r>
              <a:rPr lang="mk-MK" altLang="fr-FR" dirty="0">
                <a:solidFill>
                  <a:srgbClr val="FFFFFF"/>
                </a:solidFill>
                <a:latin typeface="MAC C Swiss"/>
              </a:rPr>
              <a:t>, a </a:t>
            </a:r>
            <a:r>
              <a:rPr lang="mk-MK" altLang="fr-FR" dirty="0" err="1">
                <a:solidFill>
                  <a:srgbClr val="FFFFFF"/>
                </a:solidFill>
                <a:latin typeface="MAC C Swiss"/>
              </a:rPr>
              <a:t>new</a:t>
            </a:r>
            <a:r>
              <a:rPr lang="mk-MK" altLang="fr-FR" dirty="0">
                <a:solidFill>
                  <a:srgbClr val="FFFFFF"/>
                </a:solidFill>
                <a:latin typeface="MAC C Swiss"/>
              </a:rPr>
              <a:t> </a:t>
            </a:r>
            <a:r>
              <a:rPr lang="mk-MK" altLang="fr-FR" dirty="0" err="1">
                <a:solidFill>
                  <a:srgbClr val="FFFFFF"/>
                </a:solidFill>
                <a:latin typeface="MAC C Swiss"/>
              </a:rPr>
              <a:t>quantity</a:t>
            </a:r>
            <a:r>
              <a:rPr lang="mk-MK" altLang="fr-FR" dirty="0">
                <a:solidFill>
                  <a:srgbClr val="FFFFFF"/>
                </a:solidFill>
                <a:latin typeface="MAC C Swiss"/>
              </a:rPr>
              <a:t> </a:t>
            </a:r>
            <a:r>
              <a:rPr lang="mk-MK" altLang="fr-FR" dirty="0" err="1">
                <a:solidFill>
                  <a:srgbClr val="FFFFFF"/>
                </a:solidFill>
                <a:latin typeface="MAC C Swiss"/>
              </a:rPr>
              <a:t>is</a:t>
            </a:r>
            <a:r>
              <a:rPr lang="mk-MK" altLang="fr-FR" dirty="0">
                <a:solidFill>
                  <a:srgbClr val="FFFFFF"/>
                </a:solidFill>
                <a:latin typeface="MAC C Swiss"/>
              </a:rPr>
              <a:t> </a:t>
            </a:r>
            <a:r>
              <a:rPr lang="mk-MK" altLang="fr-FR" dirty="0" err="1">
                <a:solidFill>
                  <a:srgbClr val="FFFFFF"/>
                </a:solidFill>
                <a:latin typeface="MAC C Swiss"/>
              </a:rPr>
              <a:t>introduced</a:t>
            </a:r>
            <a:r>
              <a:rPr lang="mk-MK" altLang="fr-FR" dirty="0">
                <a:solidFill>
                  <a:srgbClr val="FFFFFF"/>
                </a:solidFill>
                <a:latin typeface="MAC C Swiss"/>
              </a:rPr>
              <a:t>: </a:t>
            </a:r>
            <a:r>
              <a:rPr lang="en-US" altLang="fr-FR" dirty="0">
                <a:solidFill>
                  <a:srgbClr val="FFFFFF"/>
                </a:solidFill>
                <a:latin typeface="MAC C Swiss"/>
              </a:rPr>
              <a:t> </a:t>
            </a:r>
            <a:r>
              <a:rPr lang="mk-MK" altLang="fr-FR" dirty="0">
                <a:solidFill>
                  <a:srgbClr val="FFFFFF"/>
                </a:solidFill>
                <a:latin typeface="MAC C Swiss"/>
              </a:rPr>
              <a:t>-</a:t>
            </a:r>
            <a:r>
              <a:rPr lang="mk-MK" altLang="fr-FR" b="1" dirty="0" err="1">
                <a:solidFill>
                  <a:srgbClr val="FFFFFF"/>
                </a:solidFill>
                <a:latin typeface="MAC C Swiss"/>
              </a:rPr>
              <a:t>absorbed</a:t>
            </a:r>
            <a:r>
              <a:rPr lang="mk-MK" altLang="fr-FR" b="1" dirty="0">
                <a:solidFill>
                  <a:srgbClr val="FFFFFF"/>
                </a:solidFill>
                <a:latin typeface="MAC C Swiss"/>
              </a:rPr>
              <a:t> </a:t>
            </a:r>
            <a:r>
              <a:rPr lang="mk-MK" altLang="fr-FR" b="1" dirty="0" err="1">
                <a:solidFill>
                  <a:srgbClr val="FFFFFF"/>
                </a:solidFill>
                <a:latin typeface="MAC C Swiss"/>
              </a:rPr>
              <a:t>dose</a:t>
            </a:r>
          </a:p>
          <a:p>
            <a:pPr eaLnBrk="1" hangingPunct="1"/>
            <a:r>
              <a:rPr lang="mk-MK" altLang="fr-FR" dirty="0">
                <a:solidFill>
                  <a:srgbClr val="FFFFFF"/>
                </a:solidFill>
                <a:latin typeface="MAC C Swiss"/>
              </a:rPr>
              <a:t>-</a:t>
            </a:r>
            <a:r>
              <a:rPr lang="en-US" altLang="fr-FR" dirty="0">
                <a:solidFill>
                  <a:srgbClr val="FFFFFF"/>
                </a:solidFill>
                <a:latin typeface="MAC C Swiss"/>
              </a:rPr>
              <a:t> </a:t>
            </a:r>
            <a:r>
              <a:rPr lang="mk-MK" altLang="fr-FR" dirty="0" err="1">
                <a:solidFill>
                  <a:srgbClr val="FFFFFF"/>
                </a:solidFill>
                <a:latin typeface="MAC C Swiss"/>
              </a:rPr>
              <a:t>Equivalent</a:t>
            </a:r>
            <a:r>
              <a:rPr lang="mk-MK" altLang="fr-FR" dirty="0">
                <a:solidFill>
                  <a:srgbClr val="FFFFFF"/>
                </a:solidFill>
                <a:latin typeface="MAC C Swiss"/>
              </a:rPr>
              <a:t> </a:t>
            </a:r>
            <a:r>
              <a:rPr lang="mk-MK" altLang="fr-FR" dirty="0" err="1">
                <a:solidFill>
                  <a:srgbClr val="FFFFFF"/>
                </a:solidFill>
                <a:latin typeface="MAC C Swiss"/>
              </a:rPr>
              <a:t>dose</a:t>
            </a:r>
            <a:r>
              <a:rPr lang="en-US" altLang="fr-FR" b="1" dirty="0">
                <a:solidFill>
                  <a:srgbClr val="FFFFFF"/>
                </a:solidFill>
                <a:latin typeface="MAC C Swiss"/>
              </a:rPr>
              <a:t> </a:t>
            </a:r>
          </a:p>
        </p:txBody>
      </p:sp>
      <p:pic>
        <p:nvPicPr>
          <p:cNvPr id="12292" name="Content Placeholder 4" descr="KJ.jpg"/>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3162300" y="1600200"/>
            <a:ext cx="5167313" cy="5200650"/>
          </a:xfrm>
        </p:spPr>
      </p:pic>
      <p:sp>
        <p:nvSpPr>
          <p:cNvPr id="3" name="TextBox 2"/>
          <p:cNvSpPr txBox="1"/>
          <p:nvPr>
            <p:extLst>
              <p:ext uri="{D42A27DB-BD31-4B8C-83A1-F6EECF244321}">
                <p14:modId xmlns:p14="http://schemas.microsoft.com/office/powerpoint/2010/main" val="1416136731"/>
              </p:ext>
            </p:extLst>
          </p:nvPr>
        </p:nvSpPr>
        <p:spPr>
          <a:xfrm>
            <a:off x="3105150" y="1614488"/>
            <a:ext cx="5425514" cy="2862322"/>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dirty="0"/>
              <a:t>The absorbed dose D is a quantity that represents the total energy of the radiation (photons, charged particles, neutrons) which is imparted on the matter through which it passes. If the radiation passes through volume </a:t>
            </a:r>
            <a:r>
              <a:rPr lang="en-US" sz="2000" i="1" dirty="0"/>
              <a:t>V</a:t>
            </a:r>
            <a:r>
              <a:rPr lang="en-US" sz="2000" dirty="0"/>
              <a:t>, with mass </a:t>
            </a:r>
            <a:r>
              <a:rPr lang="en-US" sz="2000" i="1" dirty="0"/>
              <a:t>m, </a:t>
            </a:r>
            <a:r>
              <a:rPr lang="en-US" sz="2000" dirty="0"/>
              <a:t>and to that volume gives energy </a:t>
            </a:r>
            <a:r>
              <a:rPr lang="en-US" sz="2000" i="1" dirty="0"/>
              <a:t>W</a:t>
            </a:r>
            <a:r>
              <a:rPr lang="en-US" sz="2000" dirty="0"/>
              <a:t> (the energy of the transmitted radiation is lowered by the same amount). </a:t>
            </a:r>
            <a:endParaRPr lang="en-US" sz="2000"/>
          </a:p>
          <a:p>
            <a:pPr algn="just"/>
            <a:r>
              <a:rPr lang="en-US" sz="2000" dirty="0"/>
              <a:t>Then, the absorbed dose is:</a:t>
            </a:r>
            <a:endParaRPr lang="en-US" sz="2000"/>
          </a:p>
        </p:txBody>
      </p:sp>
      <p:sp>
        <p:nvSpPr>
          <p:cNvPr id="6" name="TextBox 5"/>
          <p:cNvSpPr txBox="1"/>
          <p:nvPr>
            <p:extLst>
              <p:ext uri="{D42A27DB-BD31-4B8C-83A1-F6EECF244321}">
                <p14:modId xmlns:p14="http://schemas.microsoft.com/office/powerpoint/2010/main" val="3767076496"/>
              </p:ext>
            </p:extLst>
          </p:nvPr>
        </p:nvSpPr>
        <p:spPr>
          <a:xfrm>
            <a:off x="3105150" y="5191125"/>
            <a:ext cx="5425514" cy="1015663"/>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dirty="0"/>
              <a:t>The unit for absorbed dose in SI is 1 Gy (gray). It is the absorbed dose for ionizing radiation with energy 1 J per </a:t>
            </a:r>
            <a:r>
              <a:rPr lang="en-US" sz="2000" dirty="0" err="1"/>
              <a:t>1kg</a:t>
            </a:r>
            <a:r>
              <a:rPr lang="en-US" sz="2000" dirty="0"/>
              <a:t> of mass: </a:t>
            </a:r>
            <a:endParaRPr lang="en-US" dirty="0"/>
          </a:p>
        </p:txBody>
      </p:sp>
    </p:spTree>
  </p:cSld>
  <p:clrMapOvr>
    <a:masterClrMapping/>
  </p:clrMapOvr>
  <p:transition spd="med">
    <p:cover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Content Placeholder 6" descr="HUU.jpg"/>
          <p:cNvPicPr>
            <a:picLocks noGrp="1" noChangeAspect="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0" y="1524000"/>
            <a:ext cx="4495800" cy="5334000"/>
          </a:xfrm>
        </p:spPr>
      </p:pic>
      <p:pic>
        <p:nvPicPr>
          <p:cNvPr id="13315" name="Content Placeholder 7" descr="HUU.jpg"/>
          <p:cNvPicPr>
            <a:picLocks noGrp="1" noChangeAspect="1"/>
          </p:cNvPicPr>
          <p:nvPr>
            <p:ph sz="quarter" idx="4"/>
          </p:nvPr>
        </p:nvPicPr>
        <p:blipFill>
          <a:blip r:embed="rId3">
            <a:extLst>
              <a:ext uri="{28A0092B-C50C-407E-A947-70E740481C1C}">
                <a14:useLocalDpi xmlns:a14="http://schemas.microsoft.com/office/drawing/2010/main" val="0"/>
              </a:ext>
            </a:extLst>
          </a:blip>
          <a:srcRect/>
          <a:stretch>
            <a:fillRect/>
          </a:stretch>
        </p:blipFill>
        <p:spPr>
          <a:xfrm>
            <a:off x="4648200" y="1600200"/>
            <a:ext cx="4495800" cy="5257800"/>
          </a:xfrm>
        </p:spPr>
      </p:pic>
      <p:sp>
        <p:nvSpPr>
          <p:cNvPr id="2" name="TextBox 1"/>
          <p:cNvSpPr txBox="1"/>
          <p:nvPr>
            <p:extLst>
              <p:ext uri="{D42A27DB-BD31-4B8C-83A1-F6EECF244321}">
                <p14:modId xmlns:p14="http://schemas.microsoft.com/office/powerpoint/2010/main" val="1486109249"/>
              </p:ext>
            </p:extLst>
          </p:nvPr>
        </p:nvSpPr>
        <p:spPr>
          <a:xfrm>
            <a:off x="171450" y="1600200"/>
            <a:ext cx="4256181" cy="3170099"/>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dirty="0"/>
              <a:t>The same energy of radiation, absorbed by biological systems does not always cause the same effects. The biological damage is characterized by the </a:t>
            </a:r>
            <a:r>
              <a:rPr lang="en-US" sz="2000" b="1" dirty="0"/>
              <a:t>equivalent dose </a:t>
            </a:r>
            <a:r>
              <a:rPr lang="en-US" sz="2000" i="1" dirty="0"/>
              <a:t>H</a:t>
            </a:r>
            <a:r>
              <a:rPr lang="en-US" sz="2000" dirty="0"/>
              <a:t>. It is defined as the product of the absorbed dose </a:t>
            </a:r>
            <a:r>
              <a:rPr lang="en-US" sz="2000" i="1" dirty="0"/>
              <a:t>D</a:t>
            </a:r>
            <a:r>
              <a:rPr lang="en-US" sz="2000" dirty="0"/>
              <a:t> and the </a:t>
            </a:r>
            <a:r>
              <a:rPr lang="en-US" sz="2000" b="1" dirty="0"/>
              <a:t>biological factor of effectiveness</a:t>
            </a:r>
            <a:r>
              <a:rPr lang="en-US" sz="2000" dirty="0"/>
              <a:t> </a:t>
            </a:r>
            <a:r>
              <a:rPr lang="en-US" sz="2000" i="1" dirty="0"/>
              <a:t>Q</a:t>
            </a:r>
            <a:r>
              <a:rPr lang="en-US" sz="2000" dirty="0"/>
              <a:t>, which describes the difference in biological effects.</a:t>
            </a:r>
          </a:p>
        </p:txBody>
      </p:sp>
      <p:sp>
        <p:nvSpPr>
          <p:cNvPr id="6" name="TextBox 5"/>
          <p:cNvSpPr txBox="1"/>
          <p:nvPr>
            <p:extLst>
              <p:ext uri="{D42A27DB-BD31-4B8C-83A1-F6EECF244321}">
                <p14:modId xmlns:p14="http://schemas.microsoft.com/office/powerpoint/2010/main" val="4288714289"/>
              </p:ext>
            </p:extLst>
          </p:nvPr>
        </p:nvSpPr>
        <p:spPr>
          <a:xfrm>
            <a:off x="163195" y="5343525"/>
            <a:ext cx="4256181" cy="1631216"/>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dirty="0"/>
              <a:t>The biological factor of effectiveness Q shows how many times the radiation sensitivity is greater than that of the gamma radiation, for which </a:t>
            </a:r>
            <a:r>
              <a:rPr lang="en-US" sz="2000" i="1" dirty="0"/>
              <a:t>Q</a:t>
            </a:r>
            <a:r>
              <a:rPr lang="en-US" sz="2000" dirty="0"/>
              <a:t>=1.</a:t>
            </a:r>
          </a:p>
        </p:txBody>
      </p:sp>
      <p:sp>
        <p:nvSpPr>
          <p:cNvPr id="7" name="TextBox 6"/>
          <p:cNvSpPr txBox="1"/>
          <p:nvPr>
            <p:extLst>
              <p:ext uri="{D42A27DB-BD31-4B8C-83A1-F6EECF244321}">
                <p14:modId xmlns:p14="http://schemas.microsoft.com/office/powerpoint/2010/main" val="1562420902"/>
              </p:ext>
            </p:extLst>
          </p:nvPr>
        </p:nvSpPr>
        <p:spPr>
          <a:xfrm>
            <a:off x="4676775" y="1600200"/>
            <a:ext cx="4457793" cy="3170238"/>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dirty="0"/>
              <a:t>Because Q is dimensionless, the dimensions of the absorbed dose and the equivalent dose are the same. But, 1 J/kg of absorbed dose and 1J/kg of equivalent dose are qualitatively different: the first describes the dose from an energetic aspect, and the second from a biological aspect. The SI unit of equivalent dose is: </a:t>
            </a:r>
          </a:p>
        </p:txBody>
      </p:sp>
      <p:sp>
        <p:nvSpPr>
          <p:cNvPr id="8" name="TextBox 7"/>
          <p:cNvSpPr txBox="1"/>
          <p:nvPr>
            <p:extLst>
              <p:ext uri="{D42A27DB-BD31-4B8C-83A1-F6EECF244321}">
                <p14:modId xmlns:p14="http://schemas.microsoft.com/office/powerpoint/2010/main" val="1219050431"/>
              </p:ext>
            </p:extLst>
          </p:nvPr>
        </p:nvSpPr>
        <p:spPr>
          <a:xfrm>
            <a:off x="4676775" y="5591175"/>
            <a:ext cx="4457793" cy="1323975"/>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dirty="0"/>
              <a:t>One sievert of equivalent dose is caused by one gray of absorbed dose and Q=1 caused by a specific ionization. </a:t>
            </a:r>
            <a:endParaRPr lang="en-US" dirty="0"/>
          </a:p>
        </p:txBody>
      </p:sp>
      <p:sp>
        <p:nvSpPr>
          <p:cNvPr id="9" name="TextBox 8"/>
          <p:cNvSpPr txBox="1"/>
          <p:nvPr>
            <p:extLst>
              <p:ext uri="{D42A27DB-BD31-4B8C-83A1-F6EECF244321}">
                <p14:modId xmlns:p14="http://schemas.microsoft.com/office/powerpoint/2010/main" val="3379291148"/>
              </p:ext>
            </p:extLst>
          </p:nvPr>
        </p:nvSpPr>
        <p:spPr>
          <a:xfrm>
            <a:off x="6696075" y="4924425"/>
            <a:ext cx="1311088" cy="400110"/>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000" dirty="0"/>
              <a:t>(sievert)</a:t>
            </a:r>
            <a:endParaRPr lang="en-US" dirty="0"/>
          </a:p>
        </p:txBody>
      </p:sp>
    </p:spTree>
  </p:cSld>
  <p:clrMapOvr>
    <a:masterClrMapping/>
  </p:clrMapOvr>
  <p:transition spd="med">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extLst>
              <p:ext uri="{D42A27DB-BD31-4B8C-83A1-F6EECF244321}">
                <p14:modId xmlns:p14="http://schemas.microsoft.com/office/powerpoint/2010/main" val="300761555"/>
              </p:ext>
            </p:extLst>
          </p:nvPr>
        </p:nvSpPr>
        <p:spPr>
          <a:xfrm>
            <a:off x="771525" y="219075"/>
            <a:ext cx="7563877" cy="4401205"/>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800" dirty="0"/>
              <a:t>For example, an absorbed dose of 10 Gy caused by fast neutrons, with factor </a:t>
            </a:r>
            <a:r>
              <a:rPr lang="en-US" sz="2800" i="1" dirty="0"/>
              <a:t>Q</a:t>
            </a:r>
            <a:r>
              <a:rPr lang="en-US" sz="2800" dirty="0"/>
              <a:t> = 10, causes equivalent dose of 100 Sv. That means that the neutrons cause 10 times more damage than the gamma radiation with </a:t>
            </a:r>
            <a:r>
              <a:rPr lang="en-US" sz="2800" i="1" dirty="0"/>
              <a:t>Q</a:t>
            </a:r>
            <a:r>
              <a:rPr lang="en-US" sz="2800" dirty="0"/>
              <a:t> = 1. Even though the absorbed energy is the same in both cases, the equivalent dose caused by the neutron radiation is greater and causes more tissue damage. For alpha particles, heavy nuclei and fission fragments, </a:t>
            </a:r>
            <a:r>
              <a:rPr lang="en-US" sz="2800" i="1" dirty="0"/>
              <a:t>Q</a:t>
            </a:r>
            <a:r>
              <a:rPr lang="en-US" sz="2800" dirty="0"/>
              <a:t> = 20.</a:t>
            </a:r>
          </a:p>
        </p:txBody>
      </p:sp>
    </p:spTree>
  </p:cSld>
  <p:clrMapOvr>
    <a:masterClrMapping/>
  </p:clrMapOvr>
  <p:transition spd="med">
    <p:spli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extLst>
              <p:ext uri="{D42A27DB-BD31-4B8C-83A1-F6EECF244321}">
                <p14:modId xmlns:p14="http://schemas.microsoft.com/office/powerpoint/2010/main" val="249026338"/>
              </p:ext>
            </p:extLst>
          </p:nvPr>
        </p:nvSpPr>
        <p:spPr/>
        <p:txBody>
          <a:bodyPr/>
          <a:lstStyle/>
          <a:p>
            <a:pPr eaLnBrk="1" hangingPunct="1"/>
            <a:r>
              <a:rPr lang="mk-MK" altLang="fr-FR" dirty="0" err="1"/>
              <a:t>Biological</a:t>
            </a:r>
            <a:r>
              <a:rPr lang="mk-MK" altLang="fr-FR" dirty="0"/>
              <a:t> </a:t>
            </a:r>
            <a:r>
              <a:rPr lang="mk-MK" altLang="fr-FR" dirty="0" err="1"/>
              <a:t>changes</a:t>
            </a:r>
            <a:endParaRPr lang="en-US" altLang="fr-FR" dirty="0" err="1"/>
          </a:p>
        </p:txBody>
      </p:sp>
      <p:sp>
        <p:nvSpPr>
          <p:cNvPr id="2" name="TextBox 1"/>
          <p:cNvSpPr txBox="1"/>
          <p:nvPr>
            <p:extLst>
              <p:ext uri="{D42A27DB-BD31-4B8C-83A1-F6EECF244321}">
                <p14:modId xmlns:p14="http://schemas.microsoft.com/office/powerpoint/2010/main" val="1388848742"/>
              </p:ext>
            </p:extLst>
          </p:nvPr>
        </p:nvSpPr>
        <p:spPr>
          <a:xfrm>
            <a:off x="533400" y="3048000"/>
            <a:ext cx="7967476" cy="3046988"/>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3200" dirty="0"/>
              <a:t>The biological changes which are the result of radiation are in first order due to the ionizing properties. The formation of ions and the creation of the reactive free radicals is the cause of transformations and creation of chemical products. </a:t>
            </a:r>
          </a:p>
        </p:txBody>
      </p:sp>
    </p:spTree>
  </p:cSld>
  <p:clrMapOvr>
    <a:masterClrMapping/>
  </p:clrMapOvr>
  <p:transition spd="med">
    <p:plu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extLst>
              <p:ext uri="{D42A27DB-BD31-4B8C-83A1-F6EECF244321}">
                <p14:modId xmlns:p14="http://schemas.microsoft.com/office/powerpoint/2010/main" val="2513987835"/>
              </p:ext>
            </p:extLst>
          </p:nvPr>
        </p:nvSpPr>
        <p:spPr>
          <a:xfrm>
            <a:off x="295275" y="1676400"/>
            <a:ext cx="8653463" cy="4154984"/>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400" dirty="0"/>
              <a:t>Under the influence of radiation, the water molecule dissociates, forming reactive free radicals. These free radicals react with other molecules in the biological system, and thus new types of molecules are obtained. The radicals in an aqueous solution react with organic molecules by taking away from them the H atoms, or even larger parts of the molecule (the rest of the molecule is called organic radical). This is done by breaking apart the molecular bonds. This </a:t>
            </a:r>
            <a:r>
              <a:rPr lang="en-US" sz="2400" dirty="0" err="1"/>
              <a:t>behaviour</a:t>
            </a:r>
            <a:r>
              <a:rPr lang="en-US" sz="2400" dirty="0"/>
              <a:t> of these organic radicals is especially important for the biological effects, because they react with other radicals or molecular oxygen, with which new types of molecules are obtained. </a:t>
            </a:r>
          </a:p>
        </p:txBody>
      </p:sp>
    </p:spTree>
  </p:cSld>
  <p:clrMapOvr>
    <a:masterClrMapping/>
  </p:clrMapOvr>
  <p:transition spd="med">
    <p:strips dir="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extLst>
              <p:ext uri="{D42A27DB-BD31-4B8C-83A1-F6EECF244321}">
                <p14:modId xmlns:p14="http://schemas.microsoft.com/office/powerpoint/2010/main" val="264862256"/>
              </p:ext>
            </p:extLst>
          </p:nvPr>
        </p:nvSpPr>
        <p:spPr/>
        <p:txBody>
          <a:bodyPr/>
          <a:lstStyle/>
          <a:p>
            <a:pPr eaLnBrk="1" hangingPunct="1"/>
            <a:r>
              <a:rPr lang="mk-MK" altLang="fr-FR" dirty="0" err="1"/>
              <a:t>Consequences</a:t>
            </a:r>
            <a:r>
              <a:rPr lang="mk-MK" altLang="fr-FR" dirty="0"/>
              <a:t> </a:t>
            </a:r>
            <a:r>
              <a:rPr lang="mk-MK" altLang="fr-FR" dirty="0" err="1"/>
              <a:t>from</a:t>
            </a:r>
            <a:r>
              <a:rPr lang="mk-MK" altLang="fr-FR" dirty="0"/>
              <a:t> </a:t>
            </a:r>
            <a:r>
              <a:rPr lang="mk-MK" altLang="fr-FR" dirty="0" err="1"/>
              <a:t>the</a:t>
            </a:r>
            <a:r>
              <a:rPr lang="mk-MK" altLang="fr-FR" dirty="0"/>
              <a:t> </a:t>
            </a:r>
            <a:r>
              <a:rPr lang="mk-MK" altLang="fr-FR" dirty="0" err="1"/>
              <a:t>radiation</a:t>
            </a:r>
            <a:r>
              <a:rPr lang="mk-MK" altLang="fr-FR" dirty="0"/>
              <a:t> </a:t>
            </a:r>
            <a:endParaRPr lang="en-US" altLang="fr-FR" dirty="0"/>
          </a:p>
        </p:txBody>
      </p:sp>
      <p:sp>
        <p:nvSpPr>
          <p:cNvPr id="2" name="TextBox 1"/>
          <p:cNvSpPr txBox="1"/>
          <p:nvPr>
            <p:extLst>
              <p:ext uri="{D42A27DB-BD31-4B8C-83A1-F6EECF244321}">
                <p14:modId xmlns:p14="http://schemas.microsoft.com/office/powerpoint/2010/main" val="473665313"/>
              </p:ext>
            </p:extLst>
          </p:nvPr>
        </p:nvSpPr>
        <p:spPr>
          <a:xfrm>
            <a:off x="114300" y="1685925"/>
            <a:ext cx="4376645" cy="3970338"/>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dirty="0"/>
              <a:t>By its nature, radiation is harmful to human  organisms. Even in small doses, the radiation can induce changes, which can lead to genetic changes with time, or even the development of cancer. In high doses, radiation destroys cells, damages the organs and can cause death. Of course, the damages caused by high doses of radiation are visible only after a few hours, but to develop cancer a lot more time is required. Hereditary deformations and illnesses caused by genetic damage due to radiation are only formed in the generations that follow. </a:t>
            </a:r>
            <a:endParaRPr lang="en-US"/>
          </a:p>
        </p:txBody>
      </p:sp>
      <p:sp>
        <p:nvSpPr>
          <p:cNvPr id="11" name="TextBox 10"/>
          <p:cNvSpPr txBox="1"/>
          <p:nvPr>
            <p:extLst>
              <p:ext uri="{D42A27DB-BD31-4B8C-83A1-F6EECF244321}">
                <p14:modId xmlns:p14="http://schemas.microsoft.com/office/powerpoint/2010/main" val="65563648"/>
              </p:ext>
            </p:extLst>
          </p:nvPr>
        </p:nvSpPr>
        <p:spPr>
          <a:xfrm>
            <a:off x="4498975" y="1647825"/>
            <a:ext cx="4578350" cy="5663089"/>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dirty="0"/>
              <a:t>Genetic consequences of radiation can be classified as: chromosomal aberrations and genetic mutations. </a:t>
            </a:r>
            <a:endParaRPr lang="en-US"/>
          </a:p>
          <a:p>
            <a:pPr algn="just"/>
            <a:endParaRPr lang="en-US" dirty="0"/>
          </a:p>
          <a:p>
            <a:pPr algn="just"/>
            <a:r>
              <a:rPr lang="en-US" b="1" dirty="0"/>
              <a:t>Chromosomal aberrations.</a:t>
            </a:r>
            <a:r>
              <a:rPr lang="en-US" dirty="0"/>
              <a:t> The radiation creates chromosomal aberrations by tearing the chromosome. </a:t>
            </a:r>
          </a:p>
          <a:p>
            <a:pPr algn="just"/>
            <a:endParaRPr lang="en-US" sz="2000" b="1" dirty="0"/>
          </a:p>
          <a:p>
            <a:pPr algn="just"/>
            <a:r>
              <a:rPr b="1" dirty="0"/>
              <a:t>Mutations.</a:t>
            </a:r>
            <a:r>
              <a:rPr dirty="0"/>
              <a:t> Radiation can cause mutation in two ways: by causing chemical changes in the DNA chain itself, or by causing tears between parts of the DNA chain. </a:t>
            </a:r>
          </a:p>
          <a:p>
            <a:pPr algn="just"/>
            <a:endParaRPr dirty="0"/>
          </a:p>
          <a:p>
            <a:pPr algn="just"/>
            <a:r>
              <a:rPr dirty="0"/>
              <a:t>Acute effects are best studied in mammals radiated by x-rays or gamma-rays. When a mature organism is exposed to radiation, a series of specific changes (syndromes) occur in the tissues and organs. </a:t>
            </a:r>
          </a:p>
          <a:p>
            <a:pPr algn="just"/>
            <a:endParaRPr dirty="0"/>
          </a:p>
          <a:p>
            <a:pPr algn="just"/>
            <a:endParaRPr dirty="0"/>
          </a:p>
        </p:txBody>
      </p:sp>
    </p:spTree>
  </p:cSld>
  <p:clrMapOvr>
    <a:masterClrMapping/>
  </p:clrMapOvr>
  <p:transition spd="med">
    <p:cover dir="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68</TotalTime>
  <Words>119</Words>
  <Application>Microsoft Office PowerPoint</Application>
  <PresentationFormat>On-screen Show (4:3)</PresentationFormat>
  <Paragraphs>11</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Median</vt:lpstr>
      <vt:lpstr>Absorbed dose of radiation and its biological influence</vt:lpstr>
      <vt:lpstr>PowerPoint Presentation</vt:lpstr>
      <vt:lpstr>Dosimetry</vt:lpstr>
      <vt:lpstr>Dosimetric quantities and their units </vt:lpstr>
      <vt:lpstr>PowerPoint Presentation</vt:lpstr>
      <vt:lpstr>PowerPoint Presentation</vt:lpstr>
      <vt:lpstr>Biological changes</vt:lpstr>
      <vt:lpstr>PowerPoint Presentation</vt:lpstr>
      <vt:lpstr>Consequences from the radiation </vt:lpstr>
      <vt:lpstr>PowerPoint Presentation</vt:lpstr>
      <vt:lpstr>PowerPoint Presentation</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Апсорбирана доза на зрачење и нејзино биолошко дејство</dc:title>
  <dc:creator>Viktor</dc:creator>
  <cp:lastModifiedBy>Melita</cp:lastModifiedBy>
  <cp:revision>12</cp:revision>
  <dcterms:created xsi:type="dcterms:W3CDTF">2015-06-04T12:49:21Z</dcterms:created>
  <dcterms:modified xsi:type="dcterms:W3CDTF">2017-05-20T21:10:07Z</dcterms:modified>
</cp:coreProperties>
</file>