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63" r:id="rId2"/>
    <p:sldId id="266" r:id="rId3"/>
    <p:sldId id="262" r:id="rId4"/>
    <p:sldId id="267" r:id="rId5"/>
    <p:sldId id="257" r:id="rId6"/>
    <p:sldId id="258" r:id="rId7"/>
    <p:sldId id="259" r:id="rId8"/>
    <p:sldId id="268" r:id="rId9"/>
    <p:sldId id="269" r:id="rId10"/>
    <p:sldId id="270" r:id="rId11"/>
    <p:sldId id="271" r:id="rId12"/>
    <p:sldId id="260" r:id="rId13"/>
    <p:sldId id="272" r:id="rId14"/>
    <p:sldId id="273" r:id="rId15"/>
    <p:sldId id="274" r:id="rId16"/>
    <p:sldId id="27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27BAA-1775-4D5A-B605-F38AF765CBAD}" type="datetimeFigureOut">
              <a:rPr lang="en-US"/>
              <a:t>5/20/2017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F518F-29A4-4BA3-B878-886B35B8A587}" type="slidenum">
              <a:rPr lang="en-US"/>
              <a:t>‹#›</a:t>
            </a:fld>
            <a:endParaRPr lang="en-US"/>
          </a:p>
        </p:txBody>
      </p:sp>
    </p:spTree>
    <p:extLst>
      <p:ext uri="{BB962C8B-B14F-4D97-AF65-F5344CB8AC3E}">
        <p14:creationId xmlns:p14="http://schemas.microsoft.com/office/powerpoint/2010/main" val="1187564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DF518F-29A4-4BA3-B878-886B35B8A587}" type="slidenum">
              <a:rPr lang="en-US"/>
              <a:t>‹#›</a:t>
            </a:fld>
            <a:endParaRPr lang="en-US"/>
          </a:p>
        </p:txBody>
      </p:sp>
    </p:spTree>
    <p:extLst>
      <p:ext uri="{BB962C8B-B14F-4D97-AF65-F5344CB8AC3E}">
        <p14:creationId xmlns:p14="http://schemas.microsoft.com/office/powerpoint/2010/main" val="16255769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38D2E0C3-EAF9-44C4-AE79-596A29284B0A}" type="datetimeFigureOut">
              <a:rPr lang="en-US"/>
              <a:pPr>
                <a:defRPr/>
              </a:pPr>
              <a:t>5/20/2017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65A11417-BF4F-4662-A2A2-7FEC6AFE442B}" type="slidenum">
              <a:rPr lang="en-US" altLang="ar-SA"/>
              <a:pPr/>
              <a:t>‹#›</a:t>
            </a:fld>
            <a:endParaRPr lang="en-US" altLang="ar-SA"/>
          </a:p>
        </p:txBody>
      </p:sp>
    </p:spTree>
    <p:extLst>
      <p:ext uri="{BB962C8B-B14F-4D97-AF65-F5344CB8AC3E}">
        <p14:creationId xmlns:p14="http://schemas.microsoft.com/office/powerpoint/2010/main" val="16373536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DE3A68AC-9EA2-47C6-8212-2995E4A33C5D}" type="datetimeFigureOut">
              <a:rPr lang="en-US"/>
              <a:pPr>
                <a:defRPr/>
              </a:pPr>
              <a:t>5/20/2017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B4E6B9C5-457A-4547-8515-E762DFF6559F}" type="slidenum">
              <a:rPr lang="en-US" altLang="ar-SA"/>
              <a:pPr/>
              <a:t>‹#›</a:t>
            </a:fld>
            <a:endParaRPr lang="en-US" altLang="ar-SA"/>
          </a:p>
        </p:txBody>
      </p:sp>
    </p:spTree>
    <p:extLst>
      <p:ext uri="{BB962C8B-B14F-4D97-AF65-F5344CB8AC3E}">
        <p14:creationId xmlns:p14="http://schemas.microsoft.com/office/powerpoint/2010/main" val="187143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5B926A1F-8471-4A87-A322-13A7311B1086}" type="datetimeFigureOut">
              <a:rPr lang="en-US"/>
              <a:pPr>
                <a:defRPr/>
              </a:pPr>
              <a:t>5/20/2017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91CEAE1F-9B86-4FC9-A290-F81F9DBE94ED}" type="slidenum">
              <a:rPr lang="en-US" altLang="ar-SA"/>
              <a:pPr/>
              <a:t>‹#›</a:t>
            </a:fld>
            <a:endParaRPr lang="en-US" altLang="ar-SA"/>
          </a:p>
        </p:txBody>
      </p:sp>
    </p:spTree>
    <p:extLst>
      <p:ext uri="{BB962C8B-B14F-4D97-AF65-F5344CB8AC3E}">
        <p14:creationId xmlns:p14="http://schemas.microsoft.com/office/powerpoint/2010/main" val="3198082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BFD0BD2-5E84-42E7-9759-85129E47D032}" type="datetimeFigureOut">
              <a:rPr lang="en-US"/>
              <a:pPr>
                <a:defRPr/>
              </a:pPr>
              <a:t>5/20/2017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A15F2744-CF96-4EBD-AC57-B87E55F921BA}" type="slidenum">
              <a:rPr lang="en-US" altLang="ar-SA"/>
              <a:pPr/>
              <a:t>‹#›</a:t>
            </a:fld>
            <a:endParaRPr lang="en-US" altLang="ar-SA"/>
          </a:p>
        </p:txBody>
      </p:sp>
    </p:spTree>
    <p:extLst>
      <p:ext uri="{BB962C8B-B14F-4D97-AF65-F5344CB8AC3E}">
        <p14:creationId xmlns:p14="http://schemas.microsoft.com/office/powerpoint/2010/main" val="137873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6A8C75-B8B9-4083-A1F0-8E41E6CA54AA}" type="datetimeFigureOut">
              <a:rPr lang="en-US"/>
              <a:pPr>
                <a:defRPr/>
              </a:pPr>
              <a:t>5/20/2017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806274FF-03E1-4E43-BA7D-34C0F24A37FE}" type="slidenum">
              <a:rPr lang="en-US" altLang="ar-SA"/>
              <a:pPr/>
              <a:t>‹#›</a:t>
            </a:fld>
            <a:endParaRPr lang="en-US" altLang="ar-SA"/>
          </a:p>
        </p:txBody>
      </p:sp>
    </p:spTree>
    <p:extLst>
      <p:ext uri="{BB962C8B-B14F-4D97-AF65-F5344CB8AC3E}">
        <p14:creationId xmlns:p14="http://schemas.microsoft.com/office/powerpoint/2010/main" val="27391931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C011849F-EB34-4CB9-A90D-6B1E4AA8B332}" type="datetimeFigureOut">
              <a:rPr lang="en-US"/>
              <a:pPr>
                <a:defRPr/>
              </a:pPr>
              <a:t>5/20/2017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9E355199-B6FF-4B5A-985D-5E18B4340C4B}" type="slidenum">
              <a:rPr lang="en-US" altLang="ar-SA"/>
              <a:pPr/>
              <a:t>‹#›</a:t>
            </a:fld>
            <a:endParaRPr lang="en-US" altLang="ar-SA"/>
          </a:p>
        </p:txBody>
      </p:sp>
    </p:spTree>
    <p:extLst>
      <p:ext uri="{BB962C8B-B14F-4D97-AF65-F5344CB8AC3E}">
        <p14:creationId xmlns:p14="http://schemas.microsoft.com/office/powerpoint/2010/main" val="2120774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96F8FD13-35C3-490F-B047-FA67B4ACCC69}" type="datetimeFigureOut">
              <a:rPr lang="en-US"/>
              <a:pPr>
                <a:defRPr/>
              </a:pPr>
              <a:t>5/20/2017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D3A6FC59-7119-42DD-9089-05EC3DB611EC}" type="slidenum">
              <a:rPr lang="en-US" altLang="ar-SA"/>
              <a:pPr/>
              <a:t>‹#›</a:t>
            </a:fld>
            <a:endParaRPr lang="en-US" altLang="ar-SA"/>
          </a:p>
        </p:txBody>
      </p:sp>
    </p:spTree>
    <p:extLst>
      <p:ext uri="{BB962C8B-B14F-4D97-AF65-F5344CB8AC3E}">
        <p14:creationId xmlns:p14="http://schemas.microsoft.com/office/powerpoint/2010/main" val="1414534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F15772B6-CD24-4E1F-A983-483206888A42}" type="datetimeFigureOut">
              <a:rPr lang="en-US"/>
              <a:pPr>
                <a:defRPr/>
              </a:pPr>
              <a:t>5/20/2017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614C54C3-1871-4D02-A7FE-D0B147B668C3}" type="slidenum">
              <a:rPr lang="en-US" altLang="ar-SA"/>
              <a:pPr/>
              <a:t>‹#›</a:t>
            </a:fld>
            <a:endParaRPr lang="en-US" altLang="ar-SA"/>
          </a:p>
        </p:txBody>
      </p:sp>
    </p:spTree>
    <p:extLst>
      <p:ext uri="{BB962C8B-B14F-4D97-AF65-F5344CB8AC3E}">
        <p14:creationId xmlns:p14="http://schemas.microsoft.com/office/powerpoint/2010/main" val="352832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728753A-5203-4D32-8DBF-289CC49A93B1}" type="datetimeFigureOut">
              <a:rPr lang="en-US"/>
              <a:pPr>
                <a:defRPr/>
              </a:pPr>
              <a:t>5/20/2017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18CF9157-1D64-4A36-BE87-8A14CCB6F9FB}" type="slidenum">
              <a:rPr lang="en-US" altLang="ar-SA"/>
              <a:pPr/>
              <a:t>‹#›</a:t>
            </a:fld>
            <a:endParaRPr lang="en-US" altLang="ar-SA"/>
          </a:p>
        </p:txBody>
      </p:sp>
    </p:spTree>
    <p:extLst>
      <p:ext uri="{BB962C8B-B14F-4D97-AF65-F5344CB8AC3E}">
        <p14:creationId xmlns:p14="http://schemas.microsoft.com/office/powerpoint/2010/main" val="356945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F499E592-BCF1-483D-A3F6-F51C8D33D1C3}" type="datetimeFigureOut">
              <a:rPr lang="en-US"/>
              <a:pPr>
                <a:defRPr/>
              </a:pPr>
              <a:t>5/20/2017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055A2147-3129-4B11-9DE9-1A01B8C82184}" type="slidenum">
              <a:rPr lang="en-US" altLang="ar-SA"/>
              <a:pPr/>
              <a:t>‹#›</a:t>
            </a:fld>
            <a:endParaRPr lang="en-US" altLang="ar-SA"/>
          </a:p>
        </p:txBody>
      </p:sp>
    </p:spTree>
    <p:extLst>
      <p:ext uri="{BB962C8B-B14F-4D97-AF65-F5344CB8AC3E}">
        <p14:creationId xmlns:p14="http://schemas.microsoft.com/office/powerpoint/2010/main" val="17768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28EB04D-EFDC-4FF5-9C8D-DBBA2E3007B0}" type="datetimeFigureOut">
              <a:rPr lang="en-US"/>
              <a:pPr>
                <a:defRPr/>
              </a:pPr>
              <a:t>5/20/2017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C8878E08-156C-4031-8493-874C42041D21}" type="slidenum">
              <a:rPr lang="en-US" altLang="ar-SA"/>
              <a:pPr/>
              <a:t>‹#›</a:t>
            </a:fld>
            <a:endParaRPr lang="en-US" altLang="ar-SA"/>
          </a:p>
        </p:txBody>
      </p:sp>
    </p:spTree>
    <p:extLst>
      <p:ext uri="{BB962C8B-B14F-4D97-AF65-F5344CB8AC3E}">
        <p14:creationId xmlns:p14="http://schemas.microsoft.com/office/powerpoint/2010/main" val="148080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124"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ar-SA"/>
              <a:t>Click to edit Master title style</a:t>
            </a:r>
          </a:p>
        </p:txBody>
      </p:sp>
      <p:sp>
        <p:nvSpPr>
          <p:cNvPr id="5125"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B19D9DB7-42E0-4EB5-9394-0CC029D4CE3B}" type="datetimeFigureOut">
              <a:rPr lang="en-US"/>
              <a:pPr>
                <a:defRPr/>
              </a:pPr>
              <a:t>5/20/2017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279A3973-4C1D-4887-9986-34EC482FC231}" type="slidenum">
              <a:rPr lang="en-US" altLang="ar-SA"/>
              <a:pPr/>
              <a:t>‹#›</a:t>
            </a:fld>
            <a:endParaRPr lang="en-US" altLang="ar-SA"/>
          </a:p>
        </p:txBody>
      </p:sp>
      <p:grpSp>
        <p:nvGrpSpPr>
          <p:cNvPr id="5129"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51" r:id="rId1"/>
    <p:sldLayoutId id="2147483743" r:id="rId2"/>
    <p:sldLayoutId id="2147483752" r:id="rId3"/>
    <p:sldLayoutId id="2147483744" r:id="rId4"/>
    <p:sldLayoutId id="2147483745" r:id="rId5"/>
    <p:sldLayoutId id="2147483746" r:id="rId6"/>
    <p:sldLayoutId id="2147483747" r:id="rId7"/>
    <p:sldLayoutId id="2147483748" r:id="rId8"/>
    <p:sldLayoutId id="2147483753" r:id="rId9"/>
    <p:sldLayoutId id="2147483749" r:id="rId10"/>
    <p:sldLayoutId id="214748375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1.wmf"/><Relationship Id="rId4" Type="http://schemas.openxmlformats.org/officeDocument/2006/relationships/oleObject" Target="../embeddings/oleObject4.bin"/><Relationship Id="rId9"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6712"/>
            <a:ext cx="7851648" cy="2363688"/>
          </a:xfrm>
          <a:ln>
            <a:miter lim="800000"/>
            <a:headEnd/>
            <a:tailEnd/>
          </a:ln>
        </p:spPr>
        <p:txBody>
          <a:bodyPr>
            <a:normAutofit fontScale="90000"/>
          </a:bodyPr>
          <a:lstStyle/>
          <a:p>
            <a:pPr>
              <a:defRPr/>
            </a:pPr>
            <a:br>
              <a:rPr lang="mk-MK" dirty="0"/>
            </a:br>
            <a:br>
              <a:rPr lang="mk-MK" dirty="0"/>
            </a:br>
            <a:endParaRPr lang="en-US" dirty="0"/>
          </a:p>
        </p:txBody>
      </p:sp>
      <p:sp>
        <p:nvSpPr>
          <p:cNvPr id="9219" name="Subtitle 2"/>
          <p:cNvSpPr>
            <a:spLocks noGrp="1"/>
          </p:cNvSpPr>
          <p:nvPr>
            <p:ph type="subTitle" idx="1"/>
            <p:extLst>
              <p:ext uri="{D42A27DB-BD31-4B8C-83A1-F6EECF244321}">
                <p14:modId xmlns:p14="http://schemas.microsoft.com/office/powerpoint/2010/main" val="3999252399"/>
              </p:ext>
            </p:extLst>
          </p:nvPr>
        </p:nvSpPr>
        <p:spPr>
          <a:xfrm>
            <a:off x="539750" y="404813"/>
            <a:ext cx="7854950" cy="1752600"/>
          </a:xfrm>
        </p:spPr>
        <p:txBody>
          <a:bodyPr/>
          <a:lstStyle/>
          <a:p>
            <a:r>
              <a:rPr lang="en-GB" altLang="ar-SA" sz="2800" dirty="0">
                <a:solidFill>
                  <a:srgbClr val="FFFFFF"/>
                </a:solidFill>
                <a:latin typeface="Constantia"/>
              </a:rPr>
              <a:t>Astronomy is useful because it raises us above ourselves; it is useful because it is grand. It shows us how small is </a:t>
            </a:r>
            <a:r>
              <a:rPr lang="en-GB" altLang="ar-SA" sz="2800" dirty="0">
                <a:latin typeface="Constantia"/>
              </a:rPr>
              <a:t>man's body, how great his mind, since his intelligence can embrace the whole of this dazzling immensity, where his body is only an obscure point, and enjoy its silent harmony. Only that way can we become aware of our own power. For this matter no price can be too high, because all that knowledge makes us stronger.   </a:t>
            </a:r>
            <a:endParaRPr lang="en-US" sz="2800">
              <a:latin typeface="Constantia"/>
            </a:endParaRPr>
          </a:p>
          <a:p>
            <a:endParaRPr lang="en-GB" altLang="ar-SA" sz="2800" dirty="0">
              <a:latin typeface="Constantia"/>
            </a:endParaRPr>
          </a:p>
          <a:p>
            <a:r>
              <a:rPr lang="en-GB" altLang="ar-SA" sz="2800" dirty="0">
                <a:latin typeface="Constantia"/>
              </a:rPr>
              <a:t>Henri Poincare, 1854-1912</a:t>
            </a:r>
            <a:endParaRPr lang="en-US" sz="2800">
              <a:latin typeface="Constantia"/>
            </a:endParaRPr>
          </a:p>
          <a:p>
            <a:pPr marR="0"/>
            <a:endParaRPr lang="en-GB" altLang="ar-SA" sz="2800" dirty="0">
              <a:latin typeface="Constant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extLst>
              <p:ext uri="{D42A27DB-BD31-4B8C-83A1-F6EECF244321}">
                <p14:modId xmlns:p14="http://schemas.microsoft.com/office/powerpoint/2010/main" val="1517140761"/>
              </p:ext>
            </p:extLst>
          </p:nvPr>
        </p:nvSpPr>
        <p:spPr>
          <a:xfrm>
            <a:off x="468313" y="333375"/>
            <a:ext cx="8229600" cy="1370013"/>
          </a:xfrm>
        </p:spPr>
        <p:txBody>
          <a:bodyPr/>
          <a:lstStyle/>
          <a:p>
            <a:r>
              <a:rPr lang="mk-MK" altLang="ar-SA" sz="4400" dirty="0" err="1">
                <a:cs typeface="Traditional Arabic"/>
              </a:rPr>
              <a:t>Power</a:t>
            </a:r>
            <a:r>
              <a:rPr lang="mk-MK" altLang="ar-SA" sz="4400" dirty="0">
                <a:cs typeface="Traditional Arabic"/>
              </a:rPr>
              <a:t> </a:t>
            </a:r>
            <a:r>
              <a:rPr lang="mk-MK" altLang="ar-SA" sz="4400" dirty="0" err="1">
                <a:cs typeface="Traditional Arabic"/>
              </a:rPr>
              <a:t>of</a:t>
            </a:r>
            <a:r>
              <a:rPr lang="mk-MK" altLang="ar-SA" sz="4400" dirty="0">
                <a:cs typeface="Traditional Arabic"/>
              </a:rPr>
              <a:t> </a:t>
            </a:r>
            <a:r>
              <a:rPr lang="mk-MK" altLang="ar-SA" sz="4400" dirty="0" err="1">
                <a:cs typeface="Traditional Arabic"/>
              </a:rPr>
              <a:t>radiation</a:t>
            </a:r>
            <a:r>
              <a:rPr lang="mk-MK" altLang="ar-SA" sz="4400" dirty="0">
                <a:cs typeface="Traditional Arabic"/>
              </a:rPr>
              <a:t> </a:t>
            </a:r>
            <a:r>
              <a:rPr lang="mk-MK" altLang="ar-SA" sz="4400" dirty="0" err="1">
                <a:cs typeface="Traditional Arabic"/>
              </a:rPr>
              <a:t>or</a:t>
            </a:r>
            <a:r>
              <a:rPr lang="mk-MK" altLang="ar-SA" sz="4400" dirty="0">
                <a:cs typeface="Traditional Arabic"/>
              </a:rPr>
              <a:t> </a:t>
            </a:r>
            <a:r>
              <a:rPr lang="mk-MK" altLang="ar-SA" sz="4400" dirty="0" err="1">
                <a:cs typeface="Traditional Arabic"/>
              </a:rPr>
              <a:t>light</a:t>
            </a:r>
            <a:r>
              <a:rPr lang="mk-MK" altLang="ar-SA" sz="4400" dirty="0">
                <a:cs typeface="Traditional Arabic"/>
              </a:rPr>
              <a:t> </a:t>
            </a:r>
            <a:r>
              <a:rPr lang="mk-MK" altLang="ar-SA" sz="4400" dirty="0" err="1">
                <a:cs typeface="Traditional Arabic"/>
              </a:rPr>
              <a:t>flux</a:t>
            </a:r>
            <a:r>
              <a:rPr lang="mk-MK" altLang="ar-SA" sz="4400" dirty="0">
                <a:cs typeface="Traditional Arabic"/>
              </a:rPr>
              <a:t> Ф</a:t>
            </a:r>
            <a:endParaRPr lang="en-US" altLang="ar-SA" sz="4400" dirty="0">
              <a:latin typeface="Traditional Arabic"/>
              <a:cs typeface="Traditional Arabic"/>
            </a:endParaRPr>
          </a:p>
        </p:txBody>
      </p:sp>
      <p:sp>
        <p:nvSpPr>
          <p:cNvPr id="14339" name="Content Placeholder 2"/>
          <p:cNvSpPr>
            <a:spLocks noGrp="1"/>
          </p:cNvSpPr>
          <p:nvPr>
            <p:ph idx="1"/>
            <p:extLst>
              <p:ext uri="{D42A27DB-BD31-4B8C-83A1-F6EECF244321}">
                <p14:modId xmlns:p14="http://schemas.microsoft.com/office/powerpoint/2010/main" val="1123804893"/>
              </p:ext>
            </p:extLst>
          </p:nvPr>
        </p:nvSpPr>
        <p:spPr>
          <a:xfrm>
            <a:off x="250825" y="1700213"/>
            <a:ext cx="8229600" cy="4389437"/>
          </a:xfrm>
        </p:spPr>
        <p:txBody>
          <a:bodyPr/>
          <a:lstStyle/>
          <a:p>
            <a:r>
              <a:rPr lang="mk-MK" altLang="ar-SA" sz="2800" dirty="0" err="1">
                <a:latin typeface="Constantia"/>
              </a:rPr>
              <a:t>The</a:t>
            </a:r>
            <a:r>
              <a:rPr lang="mk-MK" altLang="ar-SA" sz="2800" dirty="0">
                <a:latin typeface="Constantia"/>
              </a:rPr>
              <a:t> </a:t>
            </a:r>
            <a:r>
              <a:rPr lang="mk-MK" altLang="ar-SA" sz="2800" dirty="0" err="1">
                <a:latin typeface="Constantia"/>
              </a:rPr>
              <a:t>light</a:t>
            </a:r>
            <a:r>
              <a:rPr lang="mk-MK" altLang="ar-SA" sz="2800" dirty="0">
                <a:latin typeface="Constantia"/>
              </a:rPr>
              <a:t> </a:t>
            </a:r>
            <a:r>
              <a:rPr lang="mk-MK" altLang="ar-SA" sz="2800" dirty="0" err="1">
                <a:latin typeface="Constantia"/>
              </a:rPr>
              <a:t>flux</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product</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surface</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receiver</a:t>
            </a:r>
            <a:r>
              <a:rPr lang="mk-MK" altLang="ar-SA" sz="2800" dirty="0">
                <a:latin typeface="Constantia"/>
              </a:rPr>
              <a:t> </a:t>
            </a:r>
            <a:r>
              <a:rPr lang="mk-MK" altLang="ar-SA" sz="2800" dirty="0" err="1">
                <a:latin typeface="Constantia"/>
              </a:rPr>
              <a:t>and</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density</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emitted</a:t>
            </a:r>
            <a:r>
              <a:rPr lang="mk-MK" altLang="ar-SA" sz="2800" dirty="0">
                <a:latin typeface="Constantia"/>
              </a:rPr>
              <a:t> </a:t>
            </a:r>
            <a:r>
              <a:rPr lang="mk-MK" altLang="ar-SA" sz="2800" dirty="0" err="1">
                <a:latin typeface="Constantia"/>
              </a:rPr>
              <a:t>energy</a:t>
            </a:r>
            <a:r>
              <a:rPr lang="mk-MK" altLang="ar-SA" sz="2800" dirty="0">
                <a:latin typeface="Constantia"/>
              </a:rPr>
              <a:t> </a:t>
            </a:r>
            <a:r>
              <a:rPr lang="mk-MK" altLang="ar-SA" sz="2800" dirty="0" err="1">
                <a:latin typeface="Constantia"/>
              </a:rPr>
              <a:t>that</a:t>
            </a:r>
            <a:r>
              <a:rPr lang="mk-MK" altLang="ar-SA" sz="2800" dirty="0">
                <a:latin typeface="Constantia"/>
              </a:rPr>
              <a:t> </a:t>
            </a:r>
            <a:r>
              <a:rPr lang="mk-MK" altLang="ar-SA" sz="2800" dirty="0" err="1">
                <a:latin typeface="Constantia"/>
              </a:rPr>
              <a:t>arrives</a:t>
            </a:r>
            <a:r>
              <a:rPr lang="mk-MK" altLang="ar-SA" sz="2800" dirty="0">
                <a:latin typeface="Constantia"/>
              </a:rPr>
              <a:t> </a:t>
            </a:r>
            <a:r>
              <a:rPr lang="mk-MK" altLang="ar-SA" sz="2800" dirty="0" err="1">
                <a:latin typeface="Constantia"/>
              </a:rPr>
              <a:t>at</a:t>
            </a:r>
            <a:r>
              <a:rPr lang="mk-MK" altLang="ar-SA" sz="2800" dirty="0">
                <a:latin typeface="Constantia"/>
              </a:rPr>
              <a:t> </a:t>
            </a:r>
            <a:r>
              <a:rPr lang="mk-MK" altLang="ar-SA" sz="2800" dirty="0" err="1">
                <a:latin typeface="Constantia"/>
              </a:rPr>
              <a:t>it</a:t>
            </a:r>
            <a:r>
              <a:rPr lang="mk-MK" altLang="ar-SA" sz="2800" dirty="0">
                <a:latin typeface="Constantia"/>
              </a:rPr>
              <a:t> </a:t>
            </a:r>
            <a:endParaRPr lang="mk-MK" altLang="ar-SA" sz="2800">
              <a:latin typeface="Majalla UI"/>
            </a:endParaRPr>
          </a:p>
          <a:p>
            <a:r>
              <a:rPr lang="mk-MK" altLang="ar-SA" sz="2800" dirty="0" err="1">
                <a:latin typeface="Constantia"/>
              </a:rPr>
              <a:t>The</a:t>
            </a:r>
            <a:r>
              <a:rPr lang="mk-MK" altLang="ar-SA" sz="2800" dirty="0">
                <a:latin typeface="Constantia"/>
              </a:rPr>
              <a:t> </a:t>
            </a:r>
            <a:r>
              <a:rPr lang="mk-MK" altLang="ar-SA" sz="2800" dirty="0" err="1">
                <a:latin typeface="Constantia"/>
              </a:rPr>
              <a:t>unit</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lumen</a:t>
            </a:r>
            <a:r>
              <a:rPr lang="mk-MK" altLang="ar-SA" sz="2800" dirty="0">
                <a:latin typeface="Constantia"/>
              </a:rPr>
              <a:t> (</a:t>
            </a:r>
            <a:r>
              <a:rPr lang="mk-MK" altLang="ar-SA" sz="2800" dirty="0" err="1">
                <a:latin typeface="Constantia"/>
              </a:rPr>
              <a:t>lm</a:t>
            </a:r>
            <a:r>
              <a:rPr lang="mk-MK" altLang="ar-SA" sz="2800" dirty="0">
                <a:latin typeface="Constantia"/>
              </a:rPr>
              <a:t>)</a:t>
            </a:r>
            <a:endParaRPr lang="en-US" altLang="ar-SA" sz="2800" dirty="0">
              <a:latin typeface="Constantia"/>
            </a:endParaRPr>
          </a:p>
          <a:p>
            <a:r>
              <a:rPr lang="mk-MK" altLang="ar-SA" sz="2800" dirty="0"/>
              <a:t>( </a:t>
            </a:r>
            <a:r>
              <a:rPr lang="en-US" altLang="ar-SA" sz="2800" dirty="0"/>
              <a:t>lm=cd∙ sr) </a:t>
            </a:r>
            <a:r>
              <a:rPr lang="en-US" altLang="ar-SA" sz="2800" dirty="0">
                <a:latin typeface="Constantia"/>
              </a:rPr>
              <a:t>the analogous energy unit is the watt </a:t>
            </a:r>
            <a:r>
              <a:rPr lang="en-US" altLang="ar-SA" sz="2800" dirty="0"/>
              <a:t>(W)</a:t>
            </a:r>
          </a:p>
          <a:p>
            <a:r>
              <a:rPr lang="mk-MK" altLang="ar-SA" sz="2800" dirty="0" err="1">
                <a:latin typeface="Constantia"/>
              </a:rPr>
              <a:t>In</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visible</a:t>
            </a:r>
            <a:r>
              <a:rPr lang="mk-MK" altLang="ar-SA" sz="2800" dirty="0">
                <a:latin typeface="Constantia"/>
              </a:rPr>
              <a:t> </a:t>
            </a:r>
            <a:r>
              <a:rPr lang="mk-MK" altLang="ar-SA" sz="2800" dirty="0" err="1">
                <a:latin typeface="Constantia"/>
              </a:rPr>
              <a:t>spectrum</a:t>
            </a:r>
            <a:r>
              <a:rPr lang="mk-MK" altLang="ar-SA" sz="2800" dirty="0">
                <a:latin typeface="Constantia"/>
              </a:rPr>
              <a:t> </a:t>
            </a:r>
            <a:r>
              <a:rPr lang="mk-MK" altLang="ar-SA" sz="2800" dirty="0" err="1">
                <a:latin typeface="Constantia"/>
              </a:rPr>
              <a:t>for</a:t>
            </a:r>
            <a:r>
              <a:rPr lang="mk-MK" altLang="ar-SA" sz="2800" dirty="0">
                <a:latin typeface="Constantia"/>
              </a:rPr>
              <a:t> </a:t>
            </a:r>
            <a:r>
              <a:rPr lang="mk-MK" altLang="ar-SA" sz="2800" dirty="0" err="1">
                <a:latin typeface="Constantia"/>
              </a:rPr>
              <a:t>our</a:t>
            </a:r>
            <a:r>
              <a:rPr lang="mk-MK" altLang="ar-SA" sz="2800" dirty="0">
                <a:latin typeface="Constantia"/>
              </a:rPr>
              <a:t> </a:t>
            </a:r>
            <a:r>
              <a:rPr lang="mk-MK" altLang="ar-SA" sz="2800" dirty="0" err="1">
                <a:latin typeface="Constantia"/>
              </a:rPr>
              <a:t>eyes</a:t>
            </a:r>
            <a:r>
              <a:rPr lang="mk-MK" altLang="ar-SA" sz="2800" dirty="0">
                <a:latin typeface="Constantia"/>
              </a:rPr>
              <a:t> </a:t>
            </a:r>
            <a:r>
              <a:rPr lang="mk-MK" altLang="ar-SA" sz="2800" dirty="0" err="1">
                <a:latin typeface="Constantia"/>
              </a:rPr>
              <a:t>one</a:t>
            </a:r>
            <a:r>
              <a:rPr lang="mk-MK" altLang="ar-SA" sz="2800" dirty="0">
                <a:latin typeface="Constantia"/>
              </a:rPr>
              <a:t> </a:t>
            </a:r>
            <a:r>
              <a:rPr lang="mk-MK" altLang="ar-SA" sz="2800" dirty="0" err="1">
                <a:latin typeface="Constantia"/>
              </a:rPr>
              <a:t>watt</a:t>
            </a:r>
            <a:r>
              <a:rPr lang="mk-MK" altLang="ar-SA" sz="2800" dirty="0">
                <a:latin typeface="Constantia"/>
              </a:rPr>
              <a:t> </a:t>
            </a:r>
            <a:r>
              <a:rPr lang="mk-MK" altLang="ar-SA" sz="2800" dirty="0" err="1">
                <a:latin typeface="Constantia"/>
              </a:rPr>
              <a:t>corresponds</a:t>
            </a:r>
            <a:r>
              <a:rPr lang="mk-MK" altLang="ar-SA" sz="2800" dirty="0">
                <a:latin typeface="Constantia"/>
              </a:rPr>
              <a:t> </a:t>
            </a:r>
            <a:r>
              <a:rPr lang="mk-MK" altLang="ar-SA" sz="2800" dirty="0" err="1">
                <a:latin typeface="Constantia"/>
              </a:rPr>
              <a:t>to</a:t>
            </a:r>
            <a:r>
              <a:rPr lang="mk-MK" altLang="ar-SA" sz="2800" dirty="0">
                <a:latin typeface="Constantia"/>
              </a:rPr>
              <a:t> 683 </a:t>
            </a:r>
            <a:r>
              <a:rPr lang="en-US" altLang="ar-SA" sz="2800" dirty="0"/>
              <a:t>lm</a:t>
            </a:r>
            <a:endParaRPr lang="mk-MK" altLang="ar-SA" sz="2800" dirty="0"/>
          </a:p>
          <a:p>
            <a:r>
              <a:rPr lang="mk-MK" altLang="ar-SA" sz="2800" dirty="0" err="1">
                <a:latin typeface="Constantia"/>
              </a:rPr>
              <a:t>The</a:t>
            </a:r>
            <a:r>
              <a:rPr lang="mk-MK" altLang="ar-SA" sz="2800" dirty="0">
                <a:latin typeface="Constantia"/>
              </a:rPr>
              <a:t> </a:t>
            </a:r>
            <a:r>
              <a:rPr lang="mk-MK" altLang="ar-SA" sz="2800" dirty="0" err="1">
                <a:latin typeface="Constantia"/>
              </a:rPr>
              <a:t>intensity</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light</a:t>
            </a:r>
            <a:r>
              <a:rPr lang="mk-MK" altLang="ar-SA" sz="2800" dirty="0">
                <a:latin typeface="Constantia"/>
              </a:rPr>
              <a:t> </a:t>
            </a:r>
            <a:r>
              <a:rPr lang="en-US" altLang="ar-SA" sz="2800" dirty="0"/>
              <a:t>(I) </a:t>
            </a:r>
            <a:r>
              <a:rPr lang="en-US" altLang="ar-SA" sz="2800" dirty="0">
                <a:latin typeface="Constantia"/>
              </a:rPr>
              <a:t>can be expressed as the ratio of the flux </a:t>
            </a:r>
            <a:r>
              <a:rPr lang="mk-MK" sz="2800" dirty="0">
                <a:latin typeface="Constantia"/>
              </a:rPr>
              <a:t>(Ф) </a:t>
            </a:r>
            <a:r>
              <a:rPr lang="en-US" altLang="ar-SA" sz="2800" dirty="0">
                <a:latin typeface="Constantia"/>
              </a:rPr>
              <a:t>and the solid angle </a:t>
            </a:r>
            <a:r>
              <a:rPr lang="mk-MK" altLang="ar-SA" sz="2800" dirty="0">
                <a:latin typeface="Constantia"/>
              </a:rPr>
              <a:t>(</a:t>
            </a:r>
            <a:r>
              <a:rPr lang="el-GR" altLang="ar-SA" sz="2800" dirty="0">
                <a:latin typeface="Constantia"/>
              </a:rPr>
              <a:t>Ω</a:t>
            </a:r>
            <a:r>
              <a:rPr lang="mk-MK" altLang="ar-SA" sz="2800" dirty="0"/>
              <a:t>)</a:t>
            </a:r>
            <a:r>
              <a:rPr lang="en-US" altLang="ar-SA" sz="2800" dirty="0"/>
              <a:t>;              I = </a:t>
            </a:r>
            <a:r>
              <a:rPr lang="mk-MK" altLang="ar-SA" sz="2800" dirty="0">
                <a:latin typeface="Constantia"/>
              </a:rPr>
              <a:t>Ф</a:t>
            </a:r>
            <a:r>
              <a:rPr lang="en-US" altLang="ar-SA" sz="2800" dirty="0"/>
              <a:t>/</a:t>
            </a:r>
            <a:r>
              <a:rPr lang="el-GR" altLang="ar-SA" sz="2800" dirty="0"/>
              <a:t> Ω</a:t>
            </a:r>
            <a:r>
              <a:rPr lang="en-US" altLang="ar-SA" sz="2800" dirty="0"/>
              <a:t> ; </a:t>
            </a:r>
            <a:endParaRPr lang="en-US" altLang="ar-SA"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extLst>
              <p:ext uri="{D42A27DB-BD31-4B8C-83A1-F6EECF244321}">
                <p14:modId xmlns:p14="http://schemas.microsoft.com/office/powerpoint/2010/main" val="968992564"/>
              </p:ext>
            </p:extLst>
          </p:nvPr>
        </p:nvSpPr>
        <p:spPr/>
        <p:txBody>
          <a:bodyPr/>
          <a:lstStyle/>
          <a:p>
            <a:r>
              <a:rPr lang="mk-MK" altLang="ar-SA" dirty="0" err="1">
                <a:cs typeface="Traditional Arabic"/>
              </a:rPr>
              <a:t>Irradiance</a:t>
            </a:r>
            <a:endParaRPr lang="mk-MK" altLang="ar-SA" dirty="0" err="1">
              <a:latin typeface="Traditional Arabic"/>
              <a:cs typeface="Traditional Arabic"/>
            </a:endParaRPr>
          </a:p>
        </p:txBody>
      </p:sp>
      <p:sp>
        <p:nvSpPr>
          <p:cNvPr id="3" name="Content Placeholder 2"/>
          <p:cNvSpPr>
            <a:spLocks noGrp="1"/>
          </p:cNvSpPr>
          <p:nvPr>
            <p:ph idx="1"/>
            <p:extLst>
              <p:ext uri="{D42A27DB-BD31-4B8C-83A1-F6EECF244321}">
                <p14:modId xmlns:p14="http://schemas.microsoft.com/office/powerpoint/2010/main" val="3844636565"/>
              </p:ext>
            </p:extLst>
          </p:nvPr>
        </p:nvSpPr>
        <p:spPr/>
        <p:txBody>
          <a:bodyPr/>
          <a:lstStyle/>
          <a:p>
            <a:pPr>
              <a:defRPr/>
            </a:pPr>
            <a:r>
              <a:rPr lang="mk-MK" sz="2800" dirty="0" err="1"/>
              <a:t>Can</a:t>
            </a:r>
            <a:r>
              <a:rPr lang="mk-MK" sz="2800" dirty="0"/>
              <a:t> </a:t>
            </a:r>
            <a:r>
              <a:rPr lang="mk-MK" sz="2800" dirty="0" err="1"/>
              <a:t>be</a:t>
            </a:r>
            <a:r>
              <a:rPr lang="mk-MK" sz="2800" dirty="0"/>
              <a:t> </a:t>
            </a:r>
            <a:r>
              <a:rPr lang="mk-MK" sz="2800" dirty="0" err="1"/>
              <a:t>expressed</a:t>
            </a:r>
            <a:r>
              <a:rPr lang="mk-MK" sz="2800" dirty="0"/>
              <a:t> </a:t>
            </a:r>
            <a:r>
              <a:rPr lang="mk-MK" sz="2800" dirty="0" err="1"/>
              <a:t>in</a:t>
            </a:r>
            <a:r>
              <a:rPr lang="mk-MK" sz="2800" dirty="0"/>
              <a:t> </a:t>
            </a:r>
            <a:r>
              <a:rPr lang="mk-MK" sz="2800" dirty="0" err="1"/>
              <a:t>different</a:t>
            </a:r>
            <a:r>
              <a:rPr lang="mk-MK" sz="2800" dirty="0"/>
              <a:t> </a:t>
            </a:r>
            <a:r>
              <a:rPr lang="mk-MK" sz="2800" dirty="0" err="1"/>
              <a:t>ways</a:t>
            </a:r>
            <a:r>
              <a:rPr lang="mk-MK" sz="2800" dirty="0"/>
              <a:t> </a:t>
            </a:r>
            <a:endParaRPr lang="en-US" sz="2800" dirty="0"/>
          </a:p>
          <a:p>
            <a:pPr>
              <a:defRPr/>
            </a:pPr>
            <a:r>
              <a:rPr lang="mk-MK" sz="2800" dirty="0"/>
              <a:t>Е</a:t>
            </a:r>
            <a:r>
              <a:rPr lang="en-US" sz="2800" dirty="0"/>
              <a:t>= </a:t>
            </a:r>
            <a:r>
              <a:rPr lang="mk-MK" sz="2800" dirty="0"/>
              <a:t>Ф / </a:t>
            </a:r>
            <a:r>
              <a:rPr lang="en-US" sz="2800" dirty="0"/>
              <a:t>S= (I </a:t>
            </a:r>
            <a:r>
              <a:rPr lang="el-GR" sz="2800" dirty="0"/>
              <a:t>Ω</a:t>
            </a:r>
            <a:r>
              <a:rPr lang="en-US" sz="2800" dirty="0"/>
              <a:t>)/S= I/r</a:t>
            </a:r>
            <a:r>
              <a:rPr lang="en-US" sz="2800" baseline="30000" dirty="0"/>
              <a:t>2</a:t>
            </a:r>
            <a:endParaRPr lang="en-US" sz="2800" dirty="0"/>
          </a:p>
          <a:p>
            <a:pPr marL="0">
              <a:lnSpc>
                <a:spcPct val="115000"/>
              </a:lnSpc>
              <a:spcBef>
                <a:spcPts val="0"/>
              </a:spcBef>
              <a:spcAft>
                <a:spcPts val="1000"/>
              </a:spcAft>
              <a:defRPr/>
            </a:pPr>
            <a:r>
              <a:rPr lang="mk-MK" sz="2800" dirty="0" err="1">
                <a:latin typeface="Constantia"/>
                <a:ea typeface="Calibri"/>
                <a:cs typeface="Times New Roman"/>
              </a:rPr>
              <a:t>The</a:t>
            </a:r>
            <a:r>
              <a:rPr lang="mk-MK" sz="2800" dirty="0">
                <a:latin typeface="Constantia"/>
                <a:ea typeface="Calibri"/>
                <a:cs typeface="Times New Roman"/>
              </a:rPr>
              <a:t> </a:t>
            </a:r>
            <a:r>
              <a:rPr lang="mk-MK" sz="2800" dirty="0" err="1">
                <a:latin typeface="Constantia"/>
                <a:ea typeface="Calibri"/>
                <a:cs typeface="Times New Roman"/>
              </a:rPr>
              <a:t>irradiance</a:t>
            </a:r>
            <a:r>
              <a:rPr lang="mk-MK" sz="2800" dirty="0">
                <a:latin typeface="Constantia"/>
                <a:ea typeface="Calibri"/>
                <a:cs typeface="Times New Roman"/>
              </a:rPr>
              <a:t> </a:t>
            </a:r>
            <a:r>
              <a:rPr lang="mk-MK" sz="2800" dirty="0" err="1">
                <a:latin typeface="Constantia"/>
                <a:ea typeface="Calibri"/>
                <a:cs typeface="Times New Roman"/>
              </a:rPr>
              <a:t>drops</a:t>
            </a:r>
            <a:r>
              <a:rPr lang="mk-MK" sz="2800" dirty="0">
                <a:latin typeface="Constantia"/>
                <a:ea typeface="Calibri"/>
                <a:cs typeface="Times New Roman"/>
              </a:rPr>
              <a:t> </a:t>
            </a:r>
            <a:r>
              <a:rPr lang="mk-MK" sz="2800" dirty="0" err="1">
                <a:latin typeface="Constantia"/>
                <a:ea typeface="Calibri"/>
                <a:cs typeface="Times New Roman"/>
              </a:rPr>
              <a:t>with</a:t>
            </a:r>
            <a:r>
              <a:rPr lang="mk-MK" sz="2800" dirty="0">
                <a:latin typeface="Constantia"/>
                <a:ea typeface="Calibri"/>
                <a:cs typeface="Times New Roman"/>
              </a:rPr>
              <a:t> </a:t>
            </a:r>
            <a:r>
              <a:rPr lang="mk-MK" sz="2800" dirty="0" err="1">
                <a:latin typeface="Constantia"/>
                <a:ea typeface="Calibri"/>
                <a:cs typeface="Times New Roman"/>
              </a:rPr>
              <a:t>the</a:t>
            </a:r>
            <a:r>
              <a:rPr lang="mk-MK" sz="2800" dirty="0">
                <a:latin typeface="Constantia"/>
                <a:ea typeface="Calibri"/>
                <a:cs typeface="Times New Roman"/>
              </a:rPr>
              <a:t> </a:t>
            </a:r>
            <a:r>
              <a:rPr lang="mk-MK" sz="2800" dirty="0" err="1">
                <a:latin typeface="Constantia"/>
                <a:ea typeface="Calibri"/>
                <a:cs typeface="Times New Roman"/>
              </a:rPr>
              <a:t>square</a:t>
            </a:r>
            <a:r>
              <a:rPr lang="mk-MK" sz="2800" dirty="0">
                <a:latin typeface="Constantia"/>
                <a:ea typeface="Calibri"/>
                <a:cs typeface="Times New Roman"/>
              </a:rPr>
              <a:t> </a:t>
            </a:r>
            <a:r>
              <a:rPr lang="mk-MK" sz="2800" dirty="0" err="1">
                <a:latin typeface="Constantia"/>
                <a:ea typeface="Calibri"/>
                <a:cs typeface="Times New Roman"/>
              </a:rPr>
              <a:t>of</a:t>
            </a:r>
            <a:r>
              <a:rPr lang="mk-MK" sz="2800" dirty="0">
                <a:latin typeface="Constantia"/>
                <a:ea typeface="Calibri"/>
                <a:cs typeface="Times New Roman"/>
              </a:rPr>
              <a:t> </a:t>
            </a:r>
            <a:r>
              <a:rPr lang="mk-MK" sz="2800" dirty="0" err="1">
                <a:latin typeface="Constantia"/>
                <a:ea typeface="Calibri"/>
                <a:cs typeface="Times New Roman"/>
              </a:rPr>
              <a:t>the</a:t>
            </a:r>
            <a:r>
              <a:rPr lang="mk-MK" sz="2800" dirty="0">
                <a:latin typeface="Constantia"/>
                <a:ea typeface="Calibri"/>
                <a:cs typeface="Times New Roman"/>
              </a:rPr>
              <a:t> </a:t>
            </a:r>
            <a:r>
              <a:rPr lang="mk-MK" sz="2800" dirty="0" err="1">
                <a:latin typeface="Constantia"/>
                <a:ea typeface="Calibri"/>
                <a:cs typeface="Times New Roman"/>
              </a:rPr>
              <a:t>distance</a:t>
            </a:r>
            <a:r>
              <a:rPr lang="mk-MK" sz="2800" dirty="0">
                <a:latin typeface="Constantia"/>
                <a:ea typeface="Calibri"/>
                <a:cs typeface="Times New Roman"/>
              </a:rPr>
              <a:t> </a:t>
            </a:r>
            <a:r>
              <a:rPr lang="mk-MK" sz="2800" dirty="0" err="1">
                <a:latin typeface="Constantia"/>
                <a:ea typeface="Calibri"/>
                <a:cs typeface="Times New Roman"/>
              </a:rPr>
              <a:t>from</a:t>
            </a:r>
            <a:r>
              <a:rPr lang="mk-MK" sz="2800" dirty="0">
                <a:latin typeface="Constantia"/>
                <a:ea typeface="Calibri"/>
                <a:cs typeface="Times New Roman"/>
              </a:rPr>
              <a:t> </a:t>
            </a:r>
            <a:r>
              <a:rPr lang="mk-MK" sz="2800" dirty="0" err="1">
                <a:latin typeface="Constantia"/>
                <a:ea typeface="Calibri"/>
                <a:cs typeface="Times New Roman"/>
              </a:rPr>
              <a:t>the</a:t>
            </a:r>
            <a:r>
              <a:rPr lang="mk-MK" sz="2800" dirty="0">
                <a:latin typeface="Constantia"/>
                <a:ea typeface="Calibri"/>
                <a:cs typeface="Times New Roman"/>
              </a:rPr>
              <a:t> </a:t>
            </a:r>
            <a:r>
              <a:rPr lang="mk-MK" sz="2800" dirty="0" err="1">
                <a:latin typeface="Constantia"/>
                <a:ea typeface="Calibri"/>
                <a:cs typeface="Times New Roman"/>
              </a:rPr>
              <a:t>source</a:t>
            </a:r>
            <a:r>
              <a:rPr lang="mk-MK" sz="2800" dirty="0">
                <a:latin typeface="Constantia"/>
                <a:ea typeface="Calibri"/>
                <a:cs typeface="Times New Roman"/>
              </a:rPr>
              <a:t> </a:t>
            </a:r>
            <a:r>
              <a:rPr lang="mk-MK" sz="2800" dirty="0" err="1">
                <a:latin typeface="Constantia"/>
                <a:ea typeface="Calibri"/>
                <a:cs typeface="Times New Roman"/>
              </a:rPr>
              <a:t>of</a:t>
            </a:r>
            <a:r>
              <a:rPr lang="mk-MK" sz="2800" dirty="0">
                <a:latin typeface="Constantia"/>
                <a:ea typeface="Calibri"/>
                <a:cs typeface="Times New Roman"/>
              </a:rPr>
              <a:t> </a:t>
            </a:r>
            <a:r>
              <a:rPr lang="mk-MK" sz="2800" dirty="0" err="1">
                <a:latin typeface="Constantia"/>
                <a:ea typeface="Calibri"/>
                <a:cs typeface="Times New Roman"/>
              </a:rPr>
              <a:t>light</a:t>
            </a:r>
            <a:r>
              <a:rPr lang="mk-MK" sz="2800" dirty="0">
                <a:latin typeface="Constantia"/>
                <a:ea typeface="Calibri"/>
                <a:cs typeface="Times New Roman"/>
              </a:rPr>
              <a:t>. </a:t>
            </a:r>
            <a:r>
              <a:rPr lang="mk-MK" sz="2800" dirty="0" err="1">
                <a:latin typeface="Constantia"/>
                <a:ea typeface="Calibri"/>
                <a:cs typeface="Times New Roman"/>
              </a:rPr>
              <a:t>Its</a:t>
            </a:r>
            <a:r>
              <a:rPr lang="mk-MK" sz="2800" dirty="0">
                <a:latin typeface="Constantia"/>
                <a:ea typeface="Calibri"/>
                <a:cs typeface="Times New Roman"/>
              </a:rPr>
              <a:t> </a:t>
            </a:r>
            <a:r>
              <a:rPr lang="mk-MK" sz="2800" dirty="0" err="1">
                <a:latin typeface="Constantia"/>
                <a:ea typeface="Calibri"/>
                <a:cs typeface="Times New Roman"/>
              </a:rPr>
              <a:t>unit</a:t>
            </a:r>
            <a:r>
              <a:rPr lang="mk-MK" sz="2800" dirty="0">
                <a:latin typeface="Constantia"/>
                <a:ea typeface="Calibri"/>
                <a:cs typeface="Times New Roman"/>
              </a:rPr>
              <a:t> </a:t>
            </a:r>
            <a:r>
              <a:rPr lang="mk-MK" sz="2800" dirty="0" err="1">
                <a:latin typeface="Constantia"/>
                <a:ea typeface="Calibri"/>
                <a:cs typeface="Times New Roman"/>
              </a:rPr>
              <a:t>is</a:t>
            </a:r>
            <a:r>
              <a:rPr lang="mk-MK" sz="2800" dirty="0">
                <a:latin typeface="Constantia"/>
                <a:ea typeface="Calibri"/>
                <a:cs typeface="Times New Roman"/>
              </a:rPr>
              <a:t> </a:t>
            </a:r>
            <a:r>
              <a:rPr lang="mk-MK" sz="2800" dirty="0" err="1">
                <a:latin typeface="Constantia"/>
                <a:ea typeface="Calibri"/>
                <a:cs typeface="Times New Roman"/>
              </a:rPr>
              <a:t>the</a:t>
            </a:r>
            <a:r>
              <a:rPr lang="mk-MK" sz="2800" dirty="0">
                <a:latin typeface="Constantia"/>
                <a:ea typeface="Calibri"/>
                <a:cs typeface="Times New Roman"/>
              </a:rPr>
              <a:t> </a:t>
            </a:r>
            <a:r>
              <a:rPr lang="mk-MK" sz="2800" dirty="0" err="1">
                <a:latin typeface="Constantia"/>
                <a:ea typeface="Calibri"/>
                <a:cs typeface="Times New Roman"/>
              </a:rPr>
              <a:t>lux</a:t>
            </a:r>
            <a:r>
              <a:rPr lang="mk-MK" sz="2800" dirty="0">
                <a:latin typeface="Constantia"/>
                <a:ea typeface="Calibri"/>
                <a:cs typeface="Times New Roman"/>
              </a:rPr>
              <a:t> </a:t>
            </a:r>
          </a:p>
          <a:p>
            <a:pPr marL="0">
              <a:lnSpc>
                <a:spcPct val="115000"/>
              </a:lnSpc>
              <a:spcBef>
                <a:spcPts val="0"/>
              </a:spcBef>
              <a:spcAft>
                <a:spcPts val="1000"/>
              </a:spcAft>
              <a:defRPr/>
            </a:pPr>
            <a:r>
              <a:rPr lang="en-US" sz="2800" dirty="0">
                <a:latin typeface="Constantia"/>
                <a:ea typeface="Calibri"/>
                <a:cs typeface="Times New Roman"/>
              </a:rPr>
              <a:t>lx=lm/</a:t>
            </a:r>
            <a:r>
              <a:rPr lang="en-US" sz="2800" dirty="0"/>
              <a:t> m</a:t>
            </a:r>
            <a:r>
              <a:rPr lang="en-US" sz="2800" baseline="30000" dirty="0"/>
              <a:t>2 </a:t>
            </a:r>
            <a:r>
              <a:rPr lang="mk-MK" sz="2800" baseline="30000" dirty="0"/>
              <a:t> </a:t>
            </a:r>
            <a:r>
              <a:rPr lang="mk-MK" sz="2800" dirty="0"/>
              <a:t> </a:t>
            </a:r>
          </a:p>
          <a:p>
            <a:pPr marL="0">
              <a:lnSpc>
                <a:spcPct val="115000"/>
              </a:lnSpc>
              <a:spcBef>
                <a:spcPts val="0"/>
              </a:spcBef>
              <a:spcAft>
                <a:spcPts val="1000"/>
              </a:spcAft>
              <a:defRPr/>
            </a:pPr>
            <a:r>
              <a:rPr lang="mk-MK" sz="2800" dirty="0" err="1"/>
              <a:t>The</a:t>
            </a:r>
            <a:r>
              <a:rPr lang="mk-MK" sz="2800" dirty="0"/>
              <a:t> </a:t>
            </a:r>
            <a:r>
              <a:rPr lang="mk-MK" sz="2800" dirty="0" err="1"/>
              <a:t>analogous</a:t>
            </a:r>
            <a:r>
              <a:rPr lang="mk-MK" sz="2800" dirty="0"/>
              <a:t> </a:t>
            </a:r>
            <a:r>
              <a:rPr lang="mk-MK" sz="2800" dirty="0" err="1"/>
              <a:t>energy</a:t>
            </a:r>
            <a:r>
              <a:rPr lang="mk-MK" sz="2800" dirty="0"/>
              <a:t> </a:t>
            </a:r>
            <a:r>
              <a:rPr lang="mk-MK" sz="2800" dirty="0" err="1"/>
              <a:t>unit</a:t>
            </a:r>
            <a:r>
              <a:rPr lang="mk-MK" sz="2800" dirty="0"/>
              <a:t> </a:t>
            </a:r>
            <a:r>
              <a:rPr lang="mk-MK" sz="2800" dirty="0" err="1"/>
              <a:t>is</a:t>
            </a:r>
            <a:r>
              <a:rPr lang="mk-MK" sz="2800" dirty="0"/>
              <a:t> </a:t>
            </a:r>
            <a:r>
              <a:rPr lang="en-US" sz="2800" dirty="0"/>
              <a:t>W/ m</a:t>
            </a:r>
            <a:r>
              <a:rPr lang="en-US" sz="2800" baseline="30000" dirty="0"/>
              <a:t>2 </a:t>
            </a:r>
          </a:p>
          <a:p>
            <a:pPr marL="0">
              <a:lnSpc>
                <a:spcPct val="115000"/>
              </a:lnSpc>
              <a:spcBef>
                <a:spcPts val="0"/>
              </a:spcBef>
              <a:spcAft>
                <a:spcPts val="1000"/>
              </a:spcAft>
              <a:buFont typeface="Wingdings 2" panose="05020102010507070707" pitchFamily="18" charset="2"/>
              <a:buNone/>
              <a:defRPr/>
            </a:pPr>
            <a:endParaRPr lang="en-US" sz="2800" dirty="0"/>
          </a:p>
          <a:p>
            <a:pPr marL="0">
              <a:lnSpc>
                <a:spcPct val="115000"/>
              </a:lnSpc>
              <a:spcBef>
                <a:spcPts val="0"/>
              </a:spcBef>
              <a:spcAft>
                <a:spcPts val="1000"/>
              </a:spcAft>
              <a:defRPr/>
            </a:pPr>
            <a:endParaRPr lang="en-US" sz="2800" dirty="0">
              <a:latin typeface="Calibri"/>
              <a:ea typeface="Calibri"/>
              <a:cs typeface="Times New Roman"/>
            </a:endParaRPr>
          </a:p>
          <a:p>
            <a:pPr>
              <a:defRPr/>
            </a:pPr>
            <a:endParaRPr lang="en-US" dirty="0"/>
          </a:p>
          <a:p>
            <a:pPr>
              <a:defRPr/>
            </a:pPr>
            <a:endParaRPr lang="en-US" dirty="0"/>
          </a:p>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extLst>
              <p:ext uri="{D42A27DB-BD31-4B8C-83A1-F6EECF244321}">
                <p14:modId xmlns:p14="http://schemas.microsoft.com/office/powerpoint/2010/main" val="1811963048"/>
              </p:ext>
            </p:extLst>
          </p:nvPr>
        </p:nvSpPr>
        <p:spPr>
          <a:xfrm>
            <a:off x="323850" y="476250"/>
            <a:ext cx="8229600" cy="1068388"/>
          </a:xfrm>
        </p:spPr>
        <p:txBody>
          <a:bodyPr/>
          <a:lstStyle/>
          <a:p>
            <a:pPr eaLnBrk="1" hangingPunct="1"/>
            <a:r>
              <a:rPr lang="mk-MK" altLang="ar-SA" dirty="0"/>
              <a:t>4. </a:t>
            </a:r>
            <a:r>
              <a:rPr lang="mk-MK" altLang="ar-SA" dirty="0" err="1"/>
              <a:t>Apparent</a:t>
            </a:r>
            <a:r>
              <a:rPr lang="mk-MK" altLang="ar-SA" dirty="0"/>
              <a:t> </a:t>
            </a:r>
            <a:r>
              <a:rPr lang="mk-MK" altLang="ar-SA" dirty="0" err="1"/>
              <a:t>magnitude</a:t>
            </a:r>
            <a:endParaRPr lang="en-US" altLang="ar-SA" dirty="0" err="1"/>
          </a:p>
        </p:txBody>
      </p:sp>
      <p:sp>
        <p:nvSpPr>
          <p:cNvPr id="16387" name="Content Placeholder 2"/>
          <p:cNvSpPr>
            <a:spLocks noGrp="1"/>
          </p:cNvSpPr>
          <p:nvPr>
            <p:ph idx="1"/>
            <p:extLst>
              <p:ext uri="{D42A27DB-BD31-4B8C-83A1-F6EECF244321}">
                <p14:modId xmlns:p14="http://schemas.microsoft.com/office/powerpoint/2010/main" val="2401205300"/>
              </p:ext>
            </p:extLst>
          </p:nvPr>
        </p:nvSpPr>
        <p:spPr>
          <a:xfrm>
            <a:off x="539750" y="1557338"/>
            <a:ext cx="8229600" cy="4751387"/>
          </a:xfrm>
        </p:spPr>
        <p:txBody>
          <a:bodyPr/>
          <a:lstStyle/>
          <a:p>
            <a:pPr eaLnBrk="1" hangingPunct="1">
              <a:buFont typeface="Wingdings" panose="05000000000000000000" pitchFamily="2" charset="2"/>
              <a:buChar char="v"/>
            </a:pPr>
            <a:r>
              <a:rPr lang="mk-MK" altLang="ar-SA" sz="2800" dirty="0" err="1">
                <a:latin typeface="Constantia"/>
              </a:rPr>
              <a:t>To</a:t>
            </a:r>
            <a:r>
              <a:rPr lang="mk-MK" altLang="ar-SA" sz="2800" dirty="0">
                <a:latin typeface="Constantia"/>
              </a:rPr>
              <a:t> </a:t>
            </a:r>
            <a:r>
              <a:rPr lang="mk-MK" altLang="ar-SA" sz="2800" dirty="0" err="1">
                <a:latin typeface="Constantia"/>
              </a:rPr>
              <a:t>bear</a:t>
            </a:r>
            <a:r>
              <a:rPr lang="mk-MK" altLang="ar-SA" sz="2800" dirty="0">
                <a:latin typeface="Constantia"/>
              </a:rPr>
              <a:t> </a:t>
            </a:r>
            <a:r>
              <a:rPr lang="mk-MK" altLang="ar-SA" sz="2800" dirty="0" err="1">
                <a:latin typeface="Constantia"/>
              </a:rPr>
              <a:t>in</a:t>
            </a:r>
            <a:r>
              <a:rPr lang="mk-MK" altLang="ar-SA" sz="2800" dirty="0">
                <a:latin typeface="Constantia"/>
              </a:rPr>
              <a:t> </a:t>
            </a:r>
            <a:r>
              <a:rPr lang="mk-MK" altLang="ar-SA" sz="2800" dirty="0" err="1">
                <a:latin typeface="Constantia"/>
              </a:rPr>
              <a:t>mind</a:t>
            </a:r>
            <a:r>
              <a:rPr lang="mk-MK" altLang="ar-SA" sz="2800" dirty="0">
                <a:latin typeface="Constantia"/>
              </a:rPr>
              <a:t>: </a:t>
            </a:r>
          </a:p>
          <a:p>
            <a:pPr eaLnBrk="1" hangingPunct="1">
              <a:buNone/>
            </a:pPr>
            <a:r>
              <a:rPr lang="mk-MK" altLang="ar-SA" sz="2800" dirty="0" err="1">
                <a:latin typeface="Constantia"/>
              </a:rPr>
              <a:t>When</a:t>
            </a:r>
            <a:r>
              <a:rPr lang="mk-MK" altLang="ar-SA" sz="2800" dirty="0">
                <a:latin typeface="Constantia"/>
              </a:rPr>
              <a:t> </a:t>
            </a:r>
            <a:r>
              <a:rPr lang="mk-MK" altLang="ar-SA" sz="2800" dirty="0" err="1">
                <a:latin typeface="Constantia"/>
              </a:rPr>
              <a:t>in</a:t>
            </a:r>
            <a:r>
              <a:rPr lang="mk-MK" altLang="ar-SA" sz="2800" dirty="0">
                <a:latin typeface="Constantia"/>
              </a:rPr>
              <a:t> </a:t>
            </a:r>
            <a:r>
              <a:rPr lang="mk-MK" altLang="ar-SA" sz="2800" dirty="0" err="1">
                <a:latin typeface="Constantia"/>
              </a:rPr>
              <a:t>astronomy</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term</a:t>
            </a:r>
            <a:r>
              <a:rPr lang="mk-MK" altLang="ar-SA" sz="2800" dirty="0">
                <a:latin typeface="Constantia"/>
              </a:rPr>
              <a:t> </a:t>
            </a:r>
            <a:r>
              <a:rPr lang="mk-MK" altLang="ar-SA" sz="2800" dirty="0" err="1">
                <a:latin typeface="Constantia"/>
              </a:rPr>
              <a:t>brightness</a:t>
            </a:r>
            <a:r>
              <a:rPr lang="mk-MK" altLang="ar-SA" sz="2800" dirty="0">
                <a:latin typeface="Constantia"/>
              </a:rPr>
              <a:t> </a:t>
            </a:r>
            <a:r>
              <a:rPr lang="mk-MK" altLang="ar-SA" sz="2800" dirty="0" err="1">
                <a:latin typeface="Constantia"/>
              </a:rPr>
              <a:t>of</a:t>
            </a:r>
            <a:r>
              <a:rPr lang="mk-MK" altLang="ar-SA" sz="2800" dirty="0">
                <a:latin typeface="Constantia"/>
              </a:rPr>
              <a:t> a </a:t>
            </a:r>
            <a:r>
              <a:rPr lang="mk-MK" altLang="ar-SA" sz="2800" dirty="0" err="1">
                <a:latin typeface="Constantia"/>
              </a:rPr>
              <a:t>star</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mentioned</a:t>
            </a:r>
            <a:r>
              <a:rPr lang="mk-MK" altLang="ar-SA" sz="2800" dirty="0">
                <a:latin typeface="Constantia"/>
              </a:rPr>
              <a:t>, </a:t>
            </a:r>
            <a:r>
              <a:rPr lang="mk-MK" altLang="ar-SA" sz="2800" dirty="0" err="1">
                <a:latin typeface="Constantia"/>
              </a:rPr>
              <a:t>it</a:t>
            </a:r>
            <a:r>
              <a:rPr lang="mk-MK" altLang="ar-SA" sz="2800" dirty="0">
                <a:latin typeface="Constantia"/>
              </a:rPr>
              <a:t> </a:t>
            </a:r>
            <a:r>
              <a:rPr lang="mk-MK" altLang="ar-SA" sz="2800" dirty="0" err="1">
                <a:latin typeface="Constantia"/>
              </a:rPr>
              <a:t>refers</a:t>
            </a:r>
            <a:r>
              <a:rPr lang="mk-MK" altLang="ar-SA" sz="2800" dirty="0">
                <a:latin typeface="Constantia"/>
              </a:rPr>
              <a:t> </a:t>
            </a:r>
            <a:r>
              <a:rPr lang="mk-MK" altLang="ar-SA" sz="2800" dirty="0" err="1">
                <a:latin typeface="Constantia"/>
              </a:rPr>
              <a:t>to</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star's</a:t>
            </a:r>
            <a:r>
              <a:rPr lang="mk-MK" altLang="ar-SA" sz="2800" dirty="0">
                <a:latin typeface="Constantia"/>
              </a:rPr>
              <a:t> </a:t>
            </a:r>
            <a:r>
              <a:rPr lang="mk-MK" altLang="ar-SA" sz="2800" dirty="0" err="1">
                <a:latin typeface="Constantia"/>
              </a:rPr>
              <a:t>irradiation</a:t>
            </a:r>
            <a:endParaRPr lang="mk-MK" altLang="ar-SA" sz="2800" dirty="0">
              <a:latin typeface="Constantia"/>
            </a:endParaRPr>
          </a:p>
          <a:p>
            <a:pPr eaLnBrk="1" hangingPunct="1">
              <a:buNone/>
            </a:pPr>
            <a:r>
              <a:rPr lang="mk-MK" altLang="ar-SA" sz="2800" dirty="0" err="1">
                <a:latin typeface="Constantia"/>
              </a:rPr>
              <a:t>In</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second</a:t>
            </a:r>
            <a:r>
              <a:rPr lang="mk-MK" altLang="ar-SA" sz="2800" dirty="0">
                <a:latin typeface="Constantia"/>
              </a:rPr>
              <a:t> </a:t>
            </a:r>
            <a:r>
              <a:rPr lang="mk-MK" altLang="ar-SA" sz="2800" dirty="0" err="1">
                <a:latin typeface="Constantia"/>
              </a:rPr>
              <a:t>century</a:t>
            </a:r>
            <a:r>
              <a:rPr lang="mk-MK" altLang="ar-SA" sz="2800" dirty="0">
                <a:latin typeface="Constantia"/>
              </a:rPr>
              <a:t> BC </a:t>
            </a:r>
            <a:r>
              <a:rPr lang="mk-MK" altLang="ar-SA" sz="2800" dirty="0" err="1">
                <a:latin typeface="Constantia"/>
              </a:rPr>
              <a:t>Hipparcos</a:t>
            </a:r>
            <a:r>
              <a:rPr lang="mk-MK" altLang="ar-SA" sz="2800" dirty="0">
                <a:latin typeface="Constantia"/>
              </a:rPr>
              <a:t> </a:t>
            </a:r>
            <a:r>
              <a:rPr lang="mk-MK" altLang="ar-SA" sz="2800" dirty="0" err="1">
                <a:latin typeface="Constantia"/>
              </a:rPr>
              <a:t>classified</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visible</a:t>
            </a:r>
            <a:r>
              <a:rPr lang="mk-MK" altLang="ar-SA" sz="2800" dirty="0">
                <a:latin typeface="Constantia"/>
              </a:rPr>
              <a:t> </a:t>
            </a:r>
            <a:r>
              <a:rPr lang="mk-MK" altLang="ar-SA" sz="2800" dirty="0" err="1">
                <a:latin typeface="Constantia"/>
              </a:rPr>
              <a:t>stars</a:t>
            </a:r>
            <a:r>
              <a:rPr lang="mk-MK" altLang="ar-SA" sz="2800" dirty="0">
                <a:latin typeface="Constantia"/>
              </a:rPr>
              <a:t> </a:t>
            </a:r>
            <a:r>
              <a:rPr lang="mk-MK" altLang="ar-SA" sz="2800" dirty="0" err="1">
                <a:latin typeface="Constantia"/>
              </a:rPr>
              <a:t>by</a:t>
            </a:r>
            <a:r>
              <a:rPr lang="mk-MK" altLang="ar-SA" sz="2800" dirty="0">
                <a:latin typeface="Constantia"/>
              </a:rPr>
              <a:t> </a:t>
            </a:r>
            <a:r>
              <a:rPr lang="mk-MK" altLang="ar-SA" sz="2800" dirty="0" err="1">
                <a:latin typeface="Constantia"/>
              </a:rPr>
              <a:t>their</a:t>
            </a:r>
            <a:r>
              <a:rPr lang="mk-MK" altLang="ar-SA" sz="2800" dirty="0">
                <a:latin typeface="Constantia"/>
              </a:rPr>
              <a:t> </a:t>
            </a:r>
            <a:r>
              <a:rPr lang="mk-MK" altLang="ar-SA" sz="2800" dirty="0" err="1">
                <a:latin typeface="Constantia"/>
              </a:rPr>
              <a:t>brightness</a:t>
            </a:r>
            <a:r>
              <a:rPr lang="mk-MK" altLang="ar-SA" sz="2800" dirty="0">
                <a:latin typeface="Constantia"/>
              </a:rPr>
              <a:t> </a:t>
            </a:r>
            <a:r>
              <a:rPr lang="mk-MK" altLang="ar-SA" sz="2800" dirty="0" err="1">
                <a:latin typeface="Constantia"/>
              </a:rPr>
              <a:t>in</a:t>
            </a:r>
            <a:r>
              <a:rPr lang="mk-MK" altLang="ar-SA" sz="2800" dirty="0">
                <a:latin typeface="Constantia"/>
              </a:rPr>
              <a:t> </a:t>
            </a:r>
            <a:r>
              <a:rPr lang="mk-MK" altLang="ar-SA" sz="2800" dirty="0" err="1">
                <a:latin typeface="Constantia"/>
              </a:rPr>
              <a:t>six</a:t>
            </a:r>
            <a:r>
              <a:rPr lang="mk-MK" altLang="ar-SA" sz="2800" dirty="0">
                <a:latin typeface="Constantia"/>
              </a:rPr>
              <a:t> </a:t>
            </a:r>
            <a:r>
              <a:rPr lang="mk-MK" altLang="ar-SA" sz="2800" dirty="0" err="1">
                <a:latin typeface="Constantia"/>
              </a:rPr>
              <a:t>groups</a:t>
            </a:r>
            <a:r>
              <a:rPr lang="mk-MK" altLang="ar-SA" sz="2800" dirty="0">
                <a:latin typeface="Constantia"/>
              </a:rPr>
              <a:t>, </a:t>
            </a:r>
            <a:r>
              <a:rPr lang="mk-MK" altLang="ar-SA" sz="2800" dirty="0" err="1">
                <a:latin typeface="Constantia"/>
              </a:rPr>
              <a:t>i.e</a:t>
            </a:r>
            <a:r>
              <a:rPr lang="mk-MK" altLang="ar-SA" sz="2800" dirty="0">
                <a:latin typeface="Constantia"/>
              </a:rPr>
              <a:t>. </a:t>
            </a:r>
            <a:r>
              <a:rPr lang="mk-MK" altLang="ar-SA" sz="2800" b="1" dirty="0" err="1">
                <a:latin typeface="Constantia"/>
              </a:rPr>
              <a:t>apparent</a:t>
            </a:r>
            <a:r>
              <a:rPr lang="mk-MK" altLang="ar-SA" sz="2800" b="1" dirty="0">
                <a:latin typeface="Constantia"/>
              </a:rPr>
              <a:t> </a:t>
            </a:r>
            <a:r>
              <a:rPr lang="mk-MK" altLang="ar-SA" sz="2800" b="1" dirty="0" err="1">
                <a:latin typeface="Constantia"/>
              </a:rPr>
              <a:t>magnitudes</a:t>
            </a:r>
            <a:r>
              <a:rPr lang="mk-MK" altLang="ar-SA" sz="2800" dirty="0">
                <a:latin typeface="Constantia"/>
              </a:rPr>
              <a:t>.</a:t>
            </a:r>
            <a:endParaRPr lang="mk-MK" altLang="ar-SA" sz="2800" dirty="0"/>
          </a:p>
          <a:p>
            <a:pPr eaLnBrk="1" hangingPunct="1">
              <a:buNone/>
            </a:pPr>
            <a:r>
              <a:rPr lang="mk-MK" altLang="ar-SA" sz="2800" dirty="0" err="1">
                <a:latin typeface="Constantia"/>
              </a:rPr>
              <a:t>The</a:t>
            </a:r>
            <a:r>
              <a:rPr lang="mk-MK" altLang="ar-SA" sz="2800" dirty="0">
                <a:latin typeface="Constantia"/>
              </a:rPr>
              <a:t> </a:t>
            </a:r>
            <a:r>
              <a:rPr lang="mk-MK" altLang="ar-SA" sz="2800" dirty="0" err="1">
                <a:latin typeface="Constantia"/>
              </a:rPr>
              <a:t>brightest</a:t>
            </a:r>
            <a:r>
              <a:rPr lang="mk-MK" altLang="ar-SA" sz="2800" dirty="0">
                <a:latin typeface="Constantia"/>
              </a:rPr>
              <a:t> </a:t>
            </a:r>
            <a:r>
              <a:rPr lang="mk-MK" altLang="ar-SA" sz="2800" dirty="0" err="1">
                <a:latin typeface="Constantia"/>
              </a:rPr>
              <a:t>stars</a:t>
            </a:r>
            <a:r>
              <a:rPr lang="mk-MK" altLang="ar-SA" sz="2800" dirty="0">
                <a:latin typeface="Constantia"/>
              </a:rPr>
              <a:t> </a:t>
            </a:r>
            <a:r>
              <a:rPr lang="mk-MK" altLang="ar-SA" sz="2800" dirty="0" err="1">
                <a:latin typeface="Constantia"/>
              </a:rPr>
              <a:t>are</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first</a:t>
            </a:r>
            <a:r>
              <a:rPr lang="mk-MK" altLang="ar-SA" sz="2800" dirty="0">
                <a:latin typeface="Constantia"/>
              </a:rPr>
              <a:t> </a:t>
            </a:r>
            <a:r>
              <a:rPr lang="mk-MK" altLang="ar-SA" sz="2800" dirty="0" err="1">
                <a:latin typeface="Constantia"/>
              </a:rPr>
              <a:t>magnitude</a:t>
            </a:r>
            <a:r>
              <a:rPr lang="mk-MK" altLang="ar-SA" sz="2800" dirty="0">
                <a:latin typeface="Constantia"/>
              </a:rPr>
              <a:t>, </a:t>
            </a:r>
            <a:r>
              <a:rPr lang="mk-MK" altLang="ar-SA" sz="2800" dirty="0" err="1">
                <a:latin typeface="Constantia"/>
              </a:rPr>
              <a:t>and</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faintest</a:t>
            </a:r>
            <a:r>
              <a:rPr lang="mk-MK" altLang="ar-SA" sz="2800" dirty="0">
                <a:latin typeface="Constantia"/>
              </a:rPr>
              <a:t> </a:t>
            </a:r>
            <a:r>
              <a:rPr lang="mk-MK" altLang="ar-SA" sz="2800" dirty="0" err="1">
                <a:latin typeface="Constantia"/>
              </a:rPr>
              <a:t>from</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sixth</a:t>
            </a:r>
            <a:r>
              <a:rPr lang="mk-MK" altLang="ar-SA" sz="2800" dirty="0">
                <a:latin typeface="Constantia"/>
              </a:rPr>
              <a:t> </a:t>
            </a:r>
            <a:r>
              <a:rPr lang="mk-MK" altLang="ar-SA" sz="2800" dirty="0" err="1">
                <a:latin typeface="Constantia"/>
              </a:rPr>
              <a:t>magnitude</a:t>
            </a:r>
            <a:r>
              <a:rPr lang="mk-MK" altLang="ar-SA" sz="2800" dirty="0">
                <a:latin typeface="Constantia"/>
              </a:rPr>
              <a:t>. </a:t>
            </a:r>
          </a:p>
          <a:p>
            <a:pPr eaLnBrk="1" hangingPunct="1">
              <a:buFont typeface="Wingdings" panose="05000000000000000000" pitchFamily="2" charset="2"/>
              <a:buChar char="v"/>
            </a:pPr>
            <a:endParaRPr lang="mk-MK" altLang="ar-SA"/>
          </a:p>
          <a:p>
            <a:pPr eaLnBrk="1" hangingPunct="1">
              <a:buFont typeface="Wingdings" panose="05000000000000000000" pitchFamily="2" charset="2"/>
              <a:buChar char="v"/>
            </a:pPr>
            <a:endParaRPr lang="mk-MK" altLang="ar-SA"/>
          </a:p>
          <a:p>
            <a:pPr eaLnBrk="1" hangingPunct="1">
              <a:buFont typeface="Wingdings 2" panose="05020102010507070707" pitchFamily="18" charset="2"/>
              <a:buNone/>
            </a:pPr>
            <a:endParaRPr lang="en-US" altLang="ar-SA"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23850" y="333375"/>
            <a:ext cx="8229600" cy="419100"/>
          </a:xfrm>
        </p:spPr>
        <p:txBody>
          <a:bodyPr/>
          <a:lstStyle/>
          <a:p>
            <a:endParaRPr lang="ar-SA" altLang="ar-SA"/>
          </a:p>
        </p:txBody>
      </p:sp>
      <p:sp>
        <p:nvSpPr>
          <p:cNvPr id="17411" name="Content Placeholder 2"/>
          <p:cNvSpPr>
            <a:spLocks noGrp="1"/>
          </p:cNvSpPr>
          <p:nvPr>
            <p:ph idx="1"/>
            <p:extLst>
              <p:ext uri="{D42A27DB-BD31-4B8C-83A1-F6EECF244321}">
                <p14:modId xmlns:p14="http://schemas.microsoft.com/office/powerpoint/2010/main" val="3289760549"/>
              </p:ext>
            </p:extLst>
          </p:nvPr>
        </p:nvSpPr>
        <p:spPr>
          <a:xfrm>
            <a:off x="395288" y="836613"/>
            <a:ext cx="8229600" cy="5545137"/>
          </a:xfrm>
        </p:spPr>
        <p:txBody>
          <a:bodyPr/>
          <a:lstStyle/>
          <a:p>
            <a:pPr eaLnBrk="1" hangingPunct="1">
              <a:buFont typeface="Wingdings" panose="05000000000000000000" pitchFamily="2" charset="2"/>
              <a:buChar char="v"/>
            </a:pPr>
            <a:r>
              <a:rPr lang="en-GB" altLang="ar-SA" sz="2800" dirty="0">
                <a:latin typeface="Constantia"/>
              </a:rPr>
              <a:t>Apparent magnitude –</a:t>
            </a:r>
            <a:r>
              <a:rPr lang="en-GB" altLang="ar-SA" sz="2800" dirty="0"/>
              <a:t>m</a:t>
            </a:r>
          </a:p>
          <a:p>
            <a:pPr eaLnBrk="1" hangingPunct="1">
              <a:buNone/>
            </a:pPr>
            <a:r>
              <a:rPr lang="en-GB" altLang="ar-SA" sz="2800" dirty="0"/>
              <a:t>With the development of objective – instrumental photometry, it has been </a:t>
            </a:r>
            <a:r>
              <a:rPr lang="en-GB" altLang="ar-SA" sz="2800" dirty="0">
                <a:latin typeface="Constantia"/>
              </a:rPr>
              <a:t>determined that the ratio of the brightness of two stars of </a:t>
            </a:r>
            <a:r>
              <a:rPr lang="en-GB" altLang="ar-SA" sz="2800" dirty="0" err="1">
                <a:latin typeface="Constantia"/>
              </a:rPr>
              <a:t>adjicent</a:t>
            </a:r>
            <a:r>
              <a:rPr lang="en-GB" altLang="ar-SA" sz="2800" dirty="0">
                <a:latin typeface="Constantia"/>
              </a:rPr>
              <a:t> magnitude is 2,512, which gives the ratio 100:1  for stars of first and sixth magnitude. It is the content of the Webber-Fechner law: </a:t>
            </a:r>
          </a:p>
          <a:p>
            <a:pPr eaLnBrk="1" hangingPunct="1">
              <a:buNone/>
            </a:pPr>
            <a:r>
              <a:rPr lang="en-GB" altLang="ar-SA" sz="2800" dirty="0">
                <a:latin typeface="Constantia"/>
              </a:rPr>
              <a:t>(m</a:t>
            </a:r>
            <a:r>
              <a:rPr lang="en-GB" altLang="ar-SA" sz="2800" baseline="-25000" dirty="0"/>
              <a:t>2 </a:t>
            </a:r>
            <a:r>
              <a:rPr lang="en-GB" altLang="ar-SA" sz="2800" dirty="0"/>
              <a:t>–m</a:t>
            </a:r>
            <a:r>
              <a:rPr lang="en-GB" altLang="ar-SA" sz="2800" baseline="-25000" dirty="0"/>
              <a:t>1</a:t>
            </a:r>
            <a:r>
              <a:rPr lang="en-GB" altLang="ar-SA" sz="2800" dirty="0"/>
              <a:t>)=log c=log(E</a:t>
            </a:r>
            <a:r>
              <a:rPr lang="en-GB" altLang="ar-SA" sz="2800" baseline="-25000" dirty="0"/>
              <a:t>1 </a:t>
            </a:r>
            <a:r>
              <a:rPr lang="en-GB" altLang="ar-SA" sz="2800" dirty="0"/>
              <a:t>/ E</a:t>
            </a:r>
            <a:r>
              <a:rPr lang="en-GB" altLang="ar-SA" sz="2800" baseline="-25000" dirty="0"/>
              <a:t>2 </a:t>
            </a:r>
            <a:r>
              <a:rPr lang="en-GB" altLang="ar-SA" sz="2800" dirty="0"/>
              <a:t>)</a:t>
            </a:r>
            <a:endParaRPr sz="2800" dirty="0"/>
          </a:p>
          <a:p>
            <a:pPr eaLnBrk="1" hangingPunct="1">
              <a:buFont typeface="Wingdings 2" panose="05020102010507070707" pitchFamily="18" charset="2"/>
              <a:buNone/>
            </a:pPr>
            <a:endParaRPr lang="en-GB" altLang="ar-SA" sz="2800" dirty="0"/>
          </a:p>
          <a:p>
            <a:pPr eaLnBrk="1" hangingPunct="1">
              <a:buNone/>
            </a:pPr>
            <a:r>
              <a:rPr lang="en-GB" altLang="ar-SA" sz="2800" dirty="0">
                <a:latin typeface="Constantia"/>
              </a:rPr>
              <a:t>The magnitude has nothing to do with the size of the star, but with its distance from Earth</a:t>
            </a:r>
            <a:endParaRPr lang="en-GB" altLang="ar-SA" sz="2800" dirty="0" err="1">
              <a:latin typeface="Majalla UI"/>
            </a:endParaRPr>
          </a:p>
          <a:p>
            <a:pPr eaLnBrk="1" hangingPunct="1">
              <a:buFont typeface="Wingdings 2" panose="05020102010507070707" pitchFamily="18" charset="2"/>
              <a:buNone/>
            </a:pPr>
            <a:endParaRPr lang="en-GB" altLang="ar-SA"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extLst>
              <p:ext uri="{D42A27DB-BD31-4B8C-83A1-F6EECF244321}">
                <p14:modId xmlns:p14="http://schemas.microsoft.com/office/powerpoint/2010/main" val="879209251"/>
              </p:ext>
            </p:extLst>
          </p:nvPr>
        </p:nvSpPr>
        <p:spPr>
          <a:xfrm>
            <a:off x="468313" y="260350"/>
            <a:ext cx="8229600" cy="1143000"/>
          </a:xfrm>
        </p:spPr>
        <p:txBody>
          <a:bodyPr/>
          <a:lstStyle/>
          <a:p>
            <a:r>
              <a:rPr lang="mk-MK" altLang="ar-SA" dirty="0" err="1">
                <a:cs typeface="Traditional Arabic"/>
              </a:rPr>
              <a:t>Pogson's</a:t>
            </a:r>
            <a:r>
              <a:rPr lang="mk-MK" altLang="ar-SA" dirty="0">
                <a:cs typeface="Traditional Arabic"/>
              </a:rPr>
              <a:t> </a:t>
            </a:r>
            <a:r>
              <a:rPr lang="mk-MK" altLang="ar-SA" dirty="0" err="1">
                <a:cs typeface="Traditional Arabic"/>
              </a:rPr>
              <a:t>law</a:t>
            </a:r>
            <a:r>
              <a:rPr lang="mk-MK" altLang="ar-SA" dirty="0">
                <a:cs typeface="Traditional Arabic"/>
              </a:rPr>
              <a:t>:</a:t>
            </a:r>
            <a:endParaRPr lang="en-US" altLang="ar-SA" dirty="0">
              <a:latin typeface="Traditional Arabic"/>
              <a:cs typeface="Traditional Arabic"/>
            </a:endParaRPr>
          </a:p>
        </p:txBody>
      </p:sp>
      <p:sp>
        <p:nvSpPr>
          <p:cNvPr id="18435" name="Content Placeholder 2"/>
          <p:cNvSpPr>
            <a:spLocks noGrp="1"/>
          </p:cNvSpPr>
          <p:nvPr>
            <p:ph idx="1"/>
            <p:extLst>
              <p:ext uri="{D42A27DB-BD31-4B8C-83A1-F6EECF244321}">
                <p14:modId xmlns:p14="http://schemas.microsoft.com/office/powerpoint/2010/main" val="696798902"/>
              </p:ext>
            </p:extLst>
          </p:nvPr>
        </p:nvSpPr>
        <p:spPr>
          <a:xfrm>
            <a:off x="247650" y="1343025"/>
            <a:ext cx="8229600" cy="4824412"/>
          </a:xfrm>
        </p:spPr>
        <p:txBody>
          <a:bodyPr/>
          <a:lstStyle/>
          <a:p>
            <a:r>
              <a:rPr lang="en-GB" altLang="ar-SA" sz="2800" dirty="0"/>
              <a:t>The apparent </a:t>
            </a:r>
            <a:r>
              <a:rPr lang="en-GB" altLang="ar-SA" sz="2800" dirty="0">
                <a:latin typeface="Constantia"/>
              </a:rPr>
              <a:t>magnitude is related to the irradiance at a perpendicular surface as: </a:t>
            </a:r>
            <a:endParaRPr lang="en-GB" altLang="ar-SA" sz="2800" dirty="0"/>
          </a:p>
          <a:p>
            <a:r>
              <a:rPr lang="en-GB" altLang="ar-SA" sz="2800" dirty="0"/>
              <a:t>m</a:t>
            </a:r>
            <a:r>
              <a:rPr lang="en-GB" altLang="ar-SA" sz="2800" baseline="-25000" dirty="0"/>
              <a:t> </a:t>
            </a:r>
            <a:r>
              <a:rPr lang="en-GB" altLang="ar-SA" sz="2800" dirty="0"/>
              <a:t>=-2,5 log E</a:t>
            </a:r>
            <a:r>
              <a:rPr lang="en-GB" altLang="ar-SA" sz="2800" baseline="-25000" dirty="0"/>
              <a:t> </a:t>
            </a:r>
            <a:r>
              <a:rPr lang="en-GB" altLang="ar-SA" sz="2800" dirty="0"/>
              <a:t>+ </a:t>
            </a:r>
            <a:r>
              <a:rPr lang="en-GB" altLang="ar-SA" sz="2800" dirty="0" err="1"/>
              <a:t>const</a:t>
            </a:r>
          </a:p>
          <a:p>
            <a:r>
              <a:rPr lang="en-GB" altLang="ar-SA" sz="2800" dirty="0">
                <a:latin typeface="Constantia"/>
              </a:rPr>
              <a:t>The minus sign shows that the brighter the star is, the higher irradiance it gives, the lower the apparent magnitude</a:t>
            </a:r>
            <a:endParaRPr lang="en-GB" altLang="ar-SA" sz="2800" dirty="0" err="1">
              <a:latin typeface="Constantia"/>
            </a:endParaRPr>
          </a:p>
          <a:p>
            <a:r>
              <a:rPr lang="en-GB" altLang="ar-SA" sz="2800" dirty="0">
                <a:latin typeface="Constantia"/>
              </a:rPr>
              <a:t>For a second star: </a:t>
            </a:r>
            <a:r>
              <a:rPr lang="en-GB" altLang="ar-SA" sz="2800" dirty="0"/>
              <a:t>m</a:t>
            </a:r>
            <a:r>
              <a:rPr lang="en-GB" altLang="ar-SA" sz="2800" baseline="-25000" dirty="0"/>
              <a:t>2</a:t>
            </a:r>
            <a:r>
              <a:rPr lang="en-GB" altLang="ar-SA" sz="2800" dirty="0"/>
              <a:t>=-2,5 log E</a:t>
            </a:r>
            <a:r>
              <a:rPr lang="en-GB" altLang="ar-SA" sz="2800" baseline="-25000" dirty="0"/>
              <a:t> 2</a:t>
            </a:r>
            <a:r>
              <a:rPr lang="en-GB" altLang="ar-SA" sz="2800" dirty="0"/>
              <a:t>+ </a:t>
            </a:r>
            <a:r>
              <a:rPr lang="en-GB" altLang="ar-SA" sz="2800" dirty="0" err="1"/>
              <a:t>const</a:t>
            </a:r>
          </a:p>
          <a:p>
            <a:r>
              <a:rPr lang="en-GB" altLang="ar-SA" sz="2800" dirty="0" err="1">
                <a:latin typeface="Constantia"/>
              </a:rPr>
              <a:t>Pogson's</a:t>
            </a:r>
            <a:r>
              <a:rPr lang="en-GB" altLang="ar-SA" sz="2800" dirty="0">
                <a:latin typeface="Constantia"/>
              </a:rPr>
              <a:t> law is obtained: </a:t>
            </a:r>
          </a:p>
          <a:p>
            <a:r>
              <a:rPr lang="en-GB" altLang="ar-SA" sz="2800" dirty="0"/>
              <a:t>                   (m</a:t>
            </a:r>
            <a:r>
              <a:rPr lang="en-GB" altLang="ar-SA" sz="2800" baseline="-25000" dirty="0"/>
              <a:t>1</a:t>
            </a:r>
            <a:r>
              <a:rPr lang="en-GB" altLang="ar-SA" sz="2800" dirty="0"/>
              <a:t>–m</a:t>
            </a:r>
            <a:r>
              <a:rPr lang="en-GB" altLang="ar-SA" sz="2800" baseline="-25000" dirty="0"/>
              <a:t>2</a:t>
            </a:r>
            <a:r>
              <a:rPr lang="en-GB" altLang="ar-SA" sz="2800" dirty="0"/>
              <a:t>) =-2,5 log(E</a:t>
            </a:r>
            <a:r>
              <a:rPr lang="en-GB" altLang="ar-SA" sz="2800" baseline="-25000" dirty="0"/>
              <a:t>1 </a:t>
            </a:r>
            <a:r>
              <a:rPr lang="en-GB" altLang="ar-SA" sz="2800" dirty="0"/>
              <a:t>/ E</a:t>
            </a:r>
            <a:r>
              <a:rPr lang="en-GB" altLang="ar-SA" sz="2800" baseline="-25000" dirty="0"/>
              <a:t>2 </a:t>
            </a:r>
            <a:r>
              <a:rPr lang="en-GB" altLang="ar-SA" sz="2800" dirty="0"/>
              <a:t>)</a:t>
            </a:r>
          </a:p>
          <a:p>
            <a:endParaRPr lang="en-US" alt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extLst>
              <p:ext uri="{D42A27DB-BD31-4B8C-83A1-F6EECF244321}">
                <p14:modId xmlns:p14="http://schemas.microsoft.com/office/powerpoint/2010/main" val="3507702047"/>
              </p:ext>
            </p:extLst>
          </p:nvPr>
        </p:nvSpPr>
        <p:spPr>
          <a:xfrm>
            <a:off x="250825" y="0"/>
            <a:ext cx="8229600" cy="1143000"/>
          </a:xfrm>
        </p:spPr>
        <p:txBody>
          <a:bodyPr/>
          <a:lstStyle/>
          <a:p>
            <a:r>
              <a:rPr lang="mk-MK" altLang="ar-SA" dirty="0"/>
              <a:t>5. </a:t>
            </a:r>
            <a:r>
              <a:rPr lang="mk-MK" altLang="ar-SA" dirty="0" err="1"/>
              <a:t>Absolute</a:t>
            </a:r>
            <a:r>
              <a:rPr lang="mk-MK" altLang="ar-SA" dirty="0"/>
              <a:t> </a:t>
            </a:r>
            <a:r>
              <a:rPr lang="mk-MK" altLang="ar-SA" dirty="0" err="1"/>
              <a:t>magnitude</a:t>
            </a:r>
            <a:endParaRPr lang="en-US" altLang="ar-SA" dirty="0" err="1"/>
          </a:p>
        </p:txBody>
      </p:sp>
      <p:sp>
        <p:nvSpPr>
          <p:cNvPr id="19459" name="Content Placeholder 2"/>
          <p:cNvSpPr>
            <a:spLocks noGrp="1"/>
          </p:cNvSpPr>
          <p:nvPr>
            <p:ph idx="1"/>
            <p:extLst>
              <p:ext uri="{D42A27DB-BD31-4B8C-83A1-F6EECF244321}">
                <p14:modId xmlns:p14="http://schemas.microsoft.com/office/powerpoint/2010/main" val="587083508"/>
              </p:ext>
            </p:extLst>
          </p:nvPr>
        </p:nvSpPr>
        <p:spPr>
          <a:xfrm>
            <a:off x="247650" y="1133475"/>
            <a:ext cx="8229600" cy="5040313"/>
          </a:xfrm>
        </p:spPr>
        <p:txBody>
          <a:bodyPr/>
          <a:lstStyle/>
          <a:p>
            <a:r>
              <a:rPr lang="mk-MK" altLang="ar-SA" sz="2800" dirty="0" err="1">
                <a:latin typeface="Constantia"/>
              </a:rPr>
              <a:t>Absolute</a:t>
            </a:r>
            <a:r>
              <a:rPr lang="mk-MK" altLang="ar-SA" sz="2800" dirty="0">
                <a:latin typeface="Constantia"/>
              </a:rPr>
              <a:t> </a:t>
            </a:r>
            <a:r>
              <a:rPr lang="mk-MK" altLang="ar-SA" sz="2800" dirty="0" err="1">
                <a:latin typeface="Constantia"/>
              </a:rPr>
              <a:t>magnitude</a:t>
            </a:r>
            <a:r>
              <a:rPr lang="mk-MK" altLang="ar-SA" sz="2800" dirty="0">
                <a:latin typeface="Constantia"/>
              </a:rPr>
              <a:t> </a:t>
            </a:r>
            <a:r>
              <a:rPr lang="mk-MK" altLang="ar-SA" sz="2800" dirty="0" err="1">
                <a:latin typeface="Constantia"/>
              </a:rPr>
              <a:t>of</a:t>
            </a:r>
            <a:r>
              <a:rPr lang="mk-MK" altLang="ar-SA" sz="2800" dirty="0">
                <a:latin typeface="Constantia"/>
              </a:rPr>
              <a:t> a </a:t>
            </a:r>
            <a:r>
              <a:rPr lang="mk-MK" altLang="ar-SA" sz="2800" dirty="0" err="1">
                <a:latin typeface="Constantia"/>
              </a:rPr>
              <a:t>star</a:t>
            </a:r>
            <a:r>
              <a:rPr lang="mk-MK" altLang="ar-SA" sz="2800" dirty="0">
                <a:latin typeface="Constantia"/>
              </a:rPr>
              <a:t> М</a:t>
            </a:r>
          </a:p>
          <a:p>
            <a:r>
              <a:rPr lang="mk-MK" altLang="ar-SA" sz="2800" dirty="0" err="1">
                <a:latin typeface="Constantia"/>
              </a:rPr>
              <a:t>For</a:t>
            </a:r>
            <a:r>
              <a:rPr lang="mk-MK" altLang="ar-SA" sz="2800" dirty="0">
                <a:latin typeface="Constantia"/>
              </a:rPr>
              <a:t> </a:t>
            </a:r>
            <a:r>
              <a:rPr lang="mk-MK" altLang="ar-SA" sz="2800" dirty="0" err="1">
                <a:latin typeface="Constantia"/>
              </a:rPr>
              <a:t>two</a:t>
            </a:r>
            <a:r>
              <a:rPr lang="mk-MK" altLang="ar-SA" sz="2800" dirty="0">
                <a:latin typeface="Constantia"/>
              </a:rPr>
              <a:t> </a:t>
            </a:r>
            <a:r>
              <a:rPr lang="mk-MK" altLang="ar-SA" sz="2800" dirty="0" err="1">
                <a:latin typeface="Constantia"/>
              </a:rPr>
              <a:t>stars</a:t>
            </a:r>
            <a:r>
              <a:rPr lang="mk-MK" altLang="ar-SA" sz="2800" dirty="0">
                <a:latin typeface="Constantia"/>
              </a:rPr>
              <a:t> </a:t>
            </a:r>
            <a:r>
              <a:rPr lang="mk-MK" altLang="ar-SA" sz="2800" dirty="0" err="1">
                <a:latin typeface="Constantia"/>
              </a:rPr>
              <a:t>with</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same</a:t>
            </a:r>
            <a:r>
              <a:rPr lang="mk-MK" altLang="ar-SA" sz="2800" dirty="0">
                <a:latin typeface="Constantia"/>
              </a:rPr>
              <a:t> </a:t>
            </a:r>
            <a:r>
              <a:rPr lang="mk-MK" altLang="ar-SA" sz="2800" dirty="0" err="1">
                <a:latin typeface="Constantia"/>
              </a:rPr>
              <a:t>intensity</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radiation</a:t>
            </a:r>
            <a:r>
              <a:rPr lang="mk-MK" altLang="ar-SA" sz="2800" dirty="0">
                <a:latin typeface="Constantia"/>
              </a:rPr>
              <a:t> </a:t>
            </a:r>
            <a:r>
              <a:rPr lang="en-US" altLang="ar-SA" sz="2800" dirty="0"/>
              <a:t>(I), Lambert's law applies </a:t>
            </a:r>
            <a:r>
              <a:rPr lang="mk-MK" altLang="ar-SA" sz="2800" dirty="0">
                <a:latin typeface="Constantia"/>
              </a:rPr>
              <a:t>Е= </a:t>
            </a:r>
            <a:r>
              <a:rPr lang="en-US" altLang="ar-SA" sz="2800" dirty="0"/>
              <a:t>I/r</a:t>
            </a:r>
            <a:r>
              <a:rPr lang="en-US" altLang="ar-SA" sz="2800" baseline="30000" dirty="0"/>
              <a:t>2</a:t>
            </a:r>
          </a:p>
          <a:p>
            <a:r>
              <a:rPr lang="en-US" altLang="ar-SA" sz="2800" dirty="0"/>
              <a:t> For the absolute magnitude we have</a:t>
            </a:r>
            <a:r>
              <a:rPr lang="en-US" altLang="ar-SA" sz="2800" dirty="0">
                <a:latin typeface="Constantia"/>
              </a:rPr>
              <a:t>: </a:t>
            </a:r>
          </a:p>
          <a:p>
            <a:r>
              <a:rPr lang="en-US" altLang="ar-SA" sz="2800" dirty="0"/>
              <a:t>M=m+ 5 – 5 log r</a:t>
            </a:r>
          </a:p>
          <a:p>
            <a:endParaRPr lang="en-US" alt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Content Placeholder 3" descr="Related imag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1125538"/>
            <a:ext cx="5229225" cy="1714500"/>
          </a:xfrm>
        </p:spPr>
      </p:pic>
      <p:pic>
        <p:nvPicPr>
          <p:cNvPr id="20484" name="Picture 4" descr="C:\Users\Melita\AppData\Local\Microsoft\Windows\Temporary Internet Files\Content.Word\апсолутна М.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2997200"/>
            <a:ext cx="5543550" cy="275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3068960"/>
            <a:ext cx="7851648" cy="1828800"/>
          </a:xfrm>
          <a:ln>
            <a:miter lim="800000"/>
            <a:headEnd/>
            <a:tailEnd/>
          </a:ln>
        </p:spPr>
        <p:txBody>
          <a:bodyPr/>
          <a:lstStyle/>
          <a:p>
            <a:pPr>
              <a:defRPr/>
            </a:pPr>
            <a:r>
              <a:rPr lang="mk-MK" dirty="0"/>
              <a:t> </a:t>
            </a:r>
            <a:endParaRPr lang="en-US" dirty="0"/>
          </a:p>
        </p:txBody>
      </p:sp>
      <p:sp>
        <p:nvSpPr>
          <p:cNvPr id="10243" name="Subtitle 2"/>
          <p:cNvSpPr>
            <a:spLocks noGrp="1"/>
          </p:cNvSpPr>
          <p:nvPr>
            <p:ph type="subTitle" idx="1"/>
            <p:extLst>
              <p:ext uri="{D42A27DB-BD31-4B8C-83A1-F6EECF244321}">
                <p14:modId xmlns:p14="http://schemas.microsoft.com/office/powerpoint/2010/main" val="2670800935"/>
              </p:ext>
            </p:extLst>
          </p:nvPr>
        </p:nvSpPr>
        <p:spPr>
          <a:xfrm>
            <a:off x="611188" y="476250"/>
            <a:ext cx="6877050" cy="2881313"/>
          </a:xfrm>
        </p:spPr>
        <p:txBody>
          <a:bodyPr/>
          <a:lstStyle/>
          <a:p>
            <a:pPr marR="0"/>
            <a:endParaRPr lang="mk-MK" altLang="ar-SA" sz="6000" dirty="0">
              <a:solidFill>
                <a:srgbClr val="FF0000"/>
              </a:solidFill>
              <a:latin typeface="Constantia"/>
            </a:endParaRPr>
          </a:p>
          <a:p>
            <a:pPr marR="0"/>
            <a:r>
              <a:rPr lang="mk-MK" altLang="ar-SA" sz="6000" dirty="0" err="1">
                <a:solidFill>
                  <a:srgbClr val="FF0000"/>
                </a:solidFill>
                <a:latin typeface="Constantia"/>
              </a:rPr>
              <a:t>Astronomy</a:t>
            </a:r>
            <a:r>
              <a:rPr lang="mk-MK" altLang="ar-SA" sz="6000" dirty="0">
                <a:solidFill>
                  <a:srgbClr val="FF0000"/>
                </a:solidFill>
                <a:latin typeface="Constantia"/>
              </a:rPr>
              <a:t> </a:t>
            </a:r>
            <a:r>
              <a:rPr lang="mk-MK" altLang="ar-SA" sz="6000" dirty="0" err="1">
                <a:solidFill>
                  <a:srgbClr val="FF0000"/>
                </a:solidFill>
                <a:latin typeface="Constantia"/>
              </a:rPr>
              <a:t>is</a:t>
            </a:r>
            <a:r>
              <a:rPr lang="mk-MK" altLang="ar-SA" sz="6000" dirty="0">
                <a:solidFill>
                  <a:srgbClr val="FF0000"/>
                </a:solidFill>
                <a:latin typeface="Constantia"/>
              </a:rPr>
              <a:t> </a:t>
            </a:r>
            <a:r>
              <a:rPr lang="mk-MK" altLang="ar-SA" sz="6000" dirty="0" err="1">
                <a:solidFill>
                  <a:srgbClr val="FF0000"/>
                </a:solidFill>
                <a:latin typeface="Constantia"/>
              </a:rPr>
              <a:t>the</a:t>
            </a:r>
            <a:r>
              <a:rPr lang="mk-MK" altLang="ar-SA" sz="6000" dirty="0">
                <a:solidFill>
                  <a:srgbClr val="FF0000"/>
                </a:solidFill>
                <a:latin typeface="Constantia"/>
              </a:rPr>
              <a:t> </a:t>
            </a:r>
            <a:r>
              <a:rPr lang="mk-MK" altLang="ar-SA" sz="6000" dirty="0" err="1">
                <a:solidFill>
                  <a:srgbClr val="FF0000"/>
                </a:solidFill>
                <a:latin typeface="Constantia"/>
              </a:rPr>
              <a:t>oldest</a:t>
            </a:r>
            <a:r>
              <a:rPr lang="mk-MK" altLang="ar-SA" sz="6000" dirty="0">
                <a:solidFill>
                  <a:srgbClr val="FF0000"/>
                </a:solidFill>
                <a:latin typeface="Constantia"/>
              </a:rPr>
              <a:t> </a:t>
            </a:r>
            <a:r>
              <a:rPr lang="mk-MK" altLang="ar-SA" sz="6000" dirty="0" err="1">
                <a:solidFill>
                  <a:srgbClr val="FF0000"/>
                </a:solidFill>
                <a:latin typeface="Constantia"/>
              </a:rPr>
              <a:t>natural</a:t>
            </a:r>
            <a:r>
              <a:rPr lang="mk-MK" altLang="ar-SA" sz="6000" dirty="0">
                <a:solidFill>
                  <a:srgbClr val="FF0000"/>
                </a:solidFill>
                <a:latin typeface="Constantia"/>
              </a:rPr>
              <a:t> </a:t>
            </a:r>
            <a:r>
              <a:rPr lang="mk-MK" altLang="ar-SA" sz="6000" dirty="0" err="1">
                <a:solidFill>
                  <a:srgbClr val="FF0000"/>
                </a:solidFill>
                <a:latin typeface="Constantia"/>
              </a:rPr>
              <a:t>science</a:t>
            </a:r>
            <a:r>
              <a:rPr lang="mk-MK" altLang="ar-SA" sz="6000" dirty="0">
                <a:solidFill>
                  <a:srgbClr val="FF0000"/>
                </a:solidFill>
                <a:latin typeface="Constantia"/>
              </a:rPr>
              <a:t> </a:t>
            </a:r>
            <a:endParaRPr lang="mk-MK" altLang="ar-SA" sz="6000">
              <a:solidFill>
                <a:srgbClr val="FF0000"/>
              </a:solidFill>
              <a:latin typeface="Constant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extLst>
              <p:ext uri="{D42A27DB-BD31-4B8C-83A1-F6EECF244321}">
                <p14:modId xmlns:p14="http://schemas.microsoft.com/office/powerpoint/2010/main" val="2729915884"/>
              </p:ext>
            </p:extLst>
          </p:nvPr>
        </p:nvSpPr>
        <p:spPr>
          <a:xfrm>
            <a:off x="468313" y="404813"/>
            <a:ext cx="8229600" cy="1143000"/>
          </a:xfrm>
        </p:spPr>
        <p:txBody>
          <a:bodyPr/>
          <a:lstStyle/>
          <a:p>
            <a:r>
              <a:rPr lang="mk-MK" altLang="ar-SA" dirty="0" err="1">
                <a:cs typeface="Traditional Arabic"/>
              </a:rPr>
              <a:t>The</a:t>
            </a:r>
            <a:r>
              <a:rPr lang="mk-MK" altLang="ar-SA" dirty="0">
                <a:cs typeface="Traditional Arabic"/>
              </a:rPr>
              <a:t> </a:t>
            </a:r>
            <a:r>
              <a:rPr lang="mk-MK" altLang="ar-SA" dirty="0" err="1">
                <a:cs typeface="Traditional Arabic"/>
              </a:rPr>
              <a:t>three</a:t>
            </a:r>
            <a:r>
              <a:rPr lang="mk-MK" altLang="ar-SA" dirty="0">
                <a:cs typeface="Traditional Arabic"/>
              </a:rPr>
              <a:t> </a:t>
            </a:r>
            <a:r>
              <a:rPr lang="mk-MK" altLang="ar-SA" dirty="0" err="1">
                <a:cs typeface="Traditional Arabic"/>
              </a:rPr>
              <a:t>main</a:t>
            </a:r>
            <a:r>
              <a:rPr lang="mk-MK" altLang="ar-SA" dirty="0">
                <a:cs typeface="Traditional Arabic"/>
              </a:rPr>
              <a:t> </a:t>
            </a:r>
            <a:r>
              <a:rPr lang="mk-MK" altLang="ar-SA" dirty="0" err="1">
                <a:cs typeface="Traditional Arabic"/>
              </a:rPr>
              <a:t>tasks</a:t>
            </a:r>
            <a:r>
              <a:rPr lang="mk-MK" altLang="ar-SA" dirty="0">
                <a:cs typeface="Traditional Arabic"/>
              </a:rPr>
              <a:t> </a:t>
            </a:r>
            <a:r>
              <a:rPr lang="mk-MK" altLang="ar-SA" dirty="0" err="1">
                <a:cs typeface="Traditional Arabic"/>
              </a:rPr>
              <a:t>of</a:t>
            </a:r>
            <a:r>
              <a:rPr lang="mk-MK" altLang="ar-SA" dirty="0">
                <a:cs typeface="Traditional Arabic"/>
              </a:rPr>
              <a:t> </a:t>
            </a:r>
            <a:r>
              <a:rPr lang="mk-MK" altLang="ar-SA" dirty="0" err="1">
                <a:cs typeface="Traditional Arabic"/>
              </a:rPr>
              <a:t>astronomy</a:t>
            </a:r>
            <a:r>
              <a:rPr lang="mk-MK" altLang="ar-SA" dirty="0">
                <a:cs typeface="Traditional Arabic"/>
              </a:rPr>
              <a:t> </a:t>
            </a:r>
            <a:endParaRPr lang="en-US" altLang="ar-SA">
              <a:latin typeface="Traditional Arabic"/>
              <a:cs typeface="Traditional Arabic"/>
            </a:endParaRPr>
          </a:p>
        </p:txBody>
      </p:sp>
      <p:sp>
        <p:nvSpPr>
          <p:cNvPr id="11267" name="Content Placeholder 2"/>
          <p:cNvSpPr>
            <a:spLocks noGrp="1"/>
          </p:cNvSpPr>
          <p:nvPr>
            <p:ph idx="1"/>
            <p:extLst>
              <p:ext uri="{D42A27DB-BD31-4B8C-83A1-F6EECF244321}">
                <p14:modId xmlns:p14="http://schemas.microsoft.com/office/powerpoint/2010/main" val="3011436917"/>
              </p:ext>
            </p:extLst>
          </p:nvPr>
        </p:nvSpPr>
        <p:spPr/>
        <p:txBody>
          <a:bodyPr/>
          <a:lstStyle/>
          <a:p>
            <a:r>
              <a:rPr lang="en-GB" altLang="ar-SA" sz="2800" dirty="0">
                <a:latin typeface="Constantia"/>
              </a:rPr>
              <a:t>Study the apparent positions, shapes and sizes of the celestial bodies and deduce their real ones based on that</a:t>
            </a:r>
          </a:p>
          <a:p>
            <a:r>
              <a:rPr lang="en-GB" altLang="ar-SA" sz="2800" dirty="0">
                <a:latin typeface="Constantia"/>
              </a:rPr>
              <a:t>Study the structure of cosmic objects, their chemical composition, physical conditions and their physical and chemical properties and processes </a:t>
            </a:r>
            <a:endParaRPr lang="en-GB" altLang="ar-SA" sz="2800">
              <a:latin typeface="Constantia"/>
            </a:endParaRPr>
          </a:p>
          <a:p>
            <a:r>
              <a:rPr lang="en-GB" altLang="ar-SA" sz="2800" dirty="0">
                <a:latin typeface="Constantia"/>
              </a:rPr>
              <a:t>Study the creation and the evolution of the cosmic objects and systems, as well as for the Universe itself</a:t>
            </a:r>
            <a:endParaRPr lang="en-GB" altLang="ar-SA" sz="2800" dirty="0" err="1">
              <a:latin typeface="Constant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extLst>
              <p:ext uri="{D42A27DB-BD31-4B8C-83A1-F6EECF244321}">
                <p14:modId xmlns:p14="http://schemas.microsoft.com/office/powerpoint/2010/main" val="4118490897"/>
              </p:ext>
            </p:extLst>
          </p:nvPr>
        </p:nvSpPr>
        <p:spPr>
          <a:xfrm>
            <a:off x="323850" y="333375"/>
            <a:ext cx="8229600" cy="2162175"/>
          </a:xfrm>
        </p:spPr>
        <p:txBody>
          <a:bodyPr/>
          <a:lstStyle/>
          <a:p>
            <a:br>
              <a:rPr dirty="0">
                <a:solidFill>
                  <a:schemeClr val="tx1"/>
                </a:solidFill>
                <a:latin typeface="+mj-ea"/>
                <a:cs typeface="+mj-ea"/>
              </a:rPr>
            </a:br>
            <a:br>
              <a:rPr dirty="0">
                <a:solidFill>
                  <a:schemeClr val="tx1"/>
                </a:solidFill>
                <a:latin typeface="+mj-ea"/>
                <a:cs typeface="+mj-ea"/>
              </a:rPr>
            </a:br>
            <a:br>
              <a:rPr dirty="0">
                <a:solidFill>
                  <a:schemeClr val="tx1"/>
                </a:solidFill>
                <a:latin typeface="+mj-ea"/>
                <a:cs typeface="+mj-ea"/>
              </a:rPr>
            </a:br>
            <a:br>
              <a:rPr dirty="0">
                <a:solidFill>
                  <a:schemeClr val="tx1"/>
                </a:solidFill>
                <a:latin typeface="+mj-ea"/>
                <a:cs typeface="+mj-ea"/>
              </a:rPr>
            </a:br>
            <a:r>
              <a:rPr lang="mk-MK" altLang="ar-SA" dirty="0" err="1">
                <a:cs typeface="Traditional Arabic"/>
              </a:rPr>
              <a:t>Determining</a:t>
            </a:r>
            <a:r>
              <a:rPr lang="mk-MK" altLang="ar-SA" dirty="0">
                <a:cs typeface="Traditional Arabic"/>
              </a:rPr>
              <a:t> </a:t>
            </a:r>
            <a:r>
              <a:rPr lang="mk-MK" altLang="ar-SA" dirty="0" err="1">
                <a:cs typeface="Traditional Arabic"/>
              </a:rPr>
              <a:t>the</a:t>
            </a:r>
            <a:r>
              <a:rPr lang="mk-MK" altLang="ar-SA" dirty="0">
                <a:cs typeface="Traditional Arabic"/>
              </a:rPr>
              <a:t> </a:t>
            </a:r>
            <a:r>
              <a:rPr lang="mk-MK" altLang="ar-SA" dirty="0" err="1">
                <a:cs typeface="Traditional Arabic"/>
              </a:rPr>
              <a:t>characteristic</a:t>
            </a:r>
            <a:r>
              <a:rPr lang="mk-MK" altLang="ar-SA" dirty="0">
                <a:cs typeface="Traditional Arabic"/>
              </a:rPr>
              <a:t> </a:t>
            </a:r>
            <a:r>
              <a:rPr lang="mk-MK" altLang="ar-SA" dirty="0" err="1">
                <a:cs typeface="Traditional Arabic"/>
              </a:rPr>
              <a:t>units</a:t>
            </a:r>
            <a:r>
              <a:rPr lang="mk-MK" altLang="ar-SA" dirty="0">
                <a:cs typeface="Traditional Arabic"/>
              </a:rPr>
              <a:t> </a:t>
            </a:r>
            <a:r>
              <a:rPr lang="mk-MK" altLang="ar-SA" dirty="0" err="1">
                <a:cs typeface="Traditional Arabic"/>
              </a:rPr>
              <a:t>for</a:t>
            </a:r>
            <a:r>
              <a:rPr lang="mk-MK" altLang="ar-SA" dirty="0">
                <a:cs typeface="Traditional Arabic"/>
              </a:rPr>
              <a:t> </a:t>
            </a:r>
            <a:r>
              <a:rPr lang="mk-MK" altLang="ar-SA" dirty="0" err="1">
                <a:cs typeface="Traditional Arabic"/>
              </a:rPr>
              <a:t>celestial</a:t>
            </a:r>
            <a:r>
              <a:rPr lang="mk-MK" altLang="ar-SA" dirty="0">
                <a:cs typeface="Traditional Arabic"/>
              </a:rPr>
              <a:t> </a:t>
            </a:r>
            <a:r>
              <a:rPr lang="mk-MK" altLang="ar-SA" dirty="0" err="1">
                <a:cs typeface="Traditional Arabic"/>
              </a:rPr>
              <a:t>objects</a:t>
            </a:r>
            <a:endParaRPr lang="en-US" altLang="ar-SA" dirty="0" err="1">
              <a:latin typeface="Traditional Arabic"/>
              <a:cs typeface="Traditional Arabic"/>
            </a:endParaRPr>
          </a:p>
        </p:txBody>
      </p:sp>
      <p:sp>
        <p:nvSpPr>
          <p:cNvPr id="12291" name="Content Placeholder 2"/>
          <p:cNvSpPr>
            <a:spLocks noGrp="1"/>
          </p:cNvSpPr>
          <p:nvPr>
            <p:ph idx="1"/>
            <p:extLst>
              <p:ext uri="{D42A27DB-BD31-4B8C-83A1-F6EECF244321}">
                <p14:modId xmlns:p14="http://schemas.microsoft.com/office/powerpoint/2010/main" val="1235390229"/>
              </p:ext>
            </p:extLst>
          </p:nvPr>
        </p:nvSpPr>
        <p:spPr>
          <a:xfrm>
            <a:off x="457200" y="2636838"/>
            <a:ext cx="8229600" cy="3687762"/>
          </a:xfrm>
        </p:spPr>
        <p:txBody>
          <a:bodyPr/>
          <a:lstStyle/>
          <a:p>
            <a:r>
              <a:rPr lang="mk-MK" altLang="ar-SA" sz="2800" dirty="0" err="1">
                <a:latin typeface="Constantia"/>
              </a:rPr>
              <a:t>Astronomical</a:t>
            </a:r>
            <a:r>
              <a:rPr lang="mk-MK" altLang="ar-SA" sz="2800" dirty="0">
                <a:latin typeface="Constantia"/>
              </a:rPr>
              <a:t> </a:t>
            </a:r>
            <a:r>
              <a:rPr lang="mk-MK" altLang="ar-SA" sz="2800" dirty="0" err="1">
                <a:latin typeface="Constantia"/>
              </a:rPr>
              <a:t>unit</a:t>
            </a:r>
            <a:endParaRPr lang="mk-MK" altLang="ar-SA" sz="2800">
              <a:latin typeface="Constantia"/>
            </a:endParaRPr>
          </a:p>
          <a:p>
            <a:r>
              <a:rPr lang="mk-MK" altLang="ar-SA" sz="2800" dirty="0" err="1">
                <a:latin typeface="Constantia"/>
              </a:rPr>
              <a:t>Light</a:t>
            </a:r>
            <a:r>
              <a:rPr lang="mk-MK" altLang="ar-SA" sz="2800" dirty="0">
                <a:latin typeface="Constantia"/>
              </a:rPr>
              <a:t> </a:t>
            </a:r>
            <a:r>
              <a:rPr lang="mk-MK" altLang="ar-SA" sz="2800" dirty="0" err="1">
                <a:latin typeface="Constantia"/>
              </a:rPr>
              <a:t>year</a:t>
            </a:r>
            <a:endParaRPr lang="mk-MK" altLang="ar-SA" sz="2800" dirty="0">
              <a:latin typeface="Constantia"/>
            </a:endParaRPr>
          </a:p>
          <a:p>
            <a:r>
              <a:rPr lang="mk-MK" altLang="ar-SA" sz="2800" dirty="0" err="1">
                <a:latin typeface="Constantia"/>
              </a:rPr>
              <a:t>Parsec</a:t>
            </a:r>
          </a:p>
          <a:p>
            <a:r>
              <a:rPr lang="mk-MK" altLang="ar-SA" sz="2800" dirty="0" err="1">
                <a:latin typeface="Constantia"/>
              </a:rPr>
              <a:t>Apparent</a:t>
            </a:r>
            <a:r>
              <a:rPr lang="mk-MK" altLang="ar-SA" sz="2800" dirty="0">
                <a:latin typeface="Constantia"/>
              </a:rPr>
              <a:t> </a:t>
            </a:r>
            <a:r>
              <a:rPr lang="mk-MK" altLang="ar-SA" sz="2800" dirty="0" err="1">
                <a:latin typeface="Constantia"/>
              </a:rPr>
              <a:t>and</a:t>
            </a:r>
            <a:r>
              <a:rPr lang="mk-MK" altLang="ar-SA" sz="2800" dirty="0">
                <a:latin typeface="Constantia"/>
              </a:rPr>
              <a:t> </a:t>
            </a:r>
            <a:r>
              <a:rPr lang="mk-MK" altLang="ar-SA" sz="2800" dirty="0" err="1">
                <a:latin typeface="Constantia"/>
              </a:rPr>
              <a:t>absolute</a:t>
            </a:r>
            <a:r>
              <a:rPr lang="mk-MK" altLang="ar-SA" sz="2800" dirty="0">
                <a:latin typeface="Constantia"/>
              </a:rPr>
              <a:t> </a:t>
            </a:r>
            <a:r>
              <a:rPr lang="mk-MK" altLang="ar-SA" sz="2800" dirty="0" err="1">
                <a:latin typeface="Constantia"/>
              </a:rPr>
              <a:t>magnitude</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stars</a:t>
            </a:r>
            <a:r>
              <a:rPr lang="mk-MK" altLang="ar-SA" sz="2800" dirty="0">
                <a:latin typeface="Constantia"/>
              </a:rPr>
              <a:t> </a:t>
            </a:r>
            <a:endParaRPr lang="en-US" altLang="ar-SA" sz="2800" dirty="0">
              <a:latin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extLst>
              <p:ext uri="{D42A27DB-BD31-4B8C-83A1-F6EECF244321}">
                <p14:modId xmlns:p14="http://schemas.microsoft.com/office/powerpoint/2010/main" val="2663025024"/>
              </p:ext>
            </p:extLst>
          </p:nvPr>
        </p:nvSpPr>
        <p:spPr>
          <a:xfrm>
            <a:off x="250825" y="-387350"/>
            <a:ext cx="8229600" cy="1514475"/>
          </a:xfrm>
        </p:spPr>
        <p:txBody>
          <a:bodyPr/>
          <a:lstStyle/>
          <a:p>
            <a:pPr eaLnBrk="1" hangingPunct="1"/>
            <a:r>
              <a:rPr lang="mk-MK" altLang="ar-SA" dirty="0" err="1">
                <a:cs typeface="Traditional Arabic"/>
              </a:rPr>
              <a:t>Astronomical</a:t>
            </a:r>
            <a:r>
              <a:rPr lang="mk-MK" altLang="ar-SA" dirty="0">
                <a:cs typeface="Traditional Arabic"/>
              </a:rPr>
              <a:t> </a:t>
            </a:r>
            <a:r>
              <a:rPr lang="mk-MK" altLang="ar-SA" dirty="0" err="1">
                <a:cs typeface="Traditional Arabic"/>
              </a:rPr>
              <a:t>unit</a:t>
            </a:r>
            <a:r>
              <a:rPr lang="mk-MK" altLang="ar-SA" dirty="0">
                <a:cs typeface="Traditional Arabic"/>
              </a:rPr>
              <a:t> - </a:t>
            </a:r>
            <a:r>
              <a:rPr lang="en-US" altLang="ar-SA" dirty="0"/>
              <a:t>Au</a:t>
            </a:r>
          </a:p>
        </p:txBody>
      </p:sp>
      <p:sp>
        <p:nvSpPr>
          <p:cNvPr id="1028" name="Content Placeholder 2"/>
          <p:cNvSpPr>
            <a:spLocks noGrp="1"/>
          </p:cNvSpPr>
          <p:nvPr>
            <p:ph idx="1"/>
            <p:extLst>
              <p:ext uri="{D42A27DB-BD31-4B8C-83A1-F6EECF244321}">
                <p14:modId xmlns:p14="http://schemas.microsoft.com/office/powerpoint/2010/main" val="677517191"/>
              </p:ext>
            </p:extLst>
          </p:nvPr>
        </p:nvSpPr>
        <p:spPr>
          <a:xfrm>
            <a:off x="457200" y="1412875"/>
            <a:ext cx="8229600" cy="4911725"/>
          </a:xfrm>
        </p:spPr>
        <p:txBody>
          <a:bodyPr/>
          <a:lstStyle/>
          <a:p>
            <a:pPr eaLnBrk="1" hangingPunct="1"/>
            <a:r>
              <a:rPr lang="mk-MK" altLang="ar-SA" sz="2800" dirty="0" err="1">
                <a:latin typeface="Constantia"/>
              </a:rPr>
              <a:t>Average</a:t>
            </a:r>
            <a:r>
              <a:rPr lang="mk-MK" altLang="ar-SA" sz="2800" dirty="0">
                <a:latin typeface="Constantia"/>
              </a:rPr>
              <a:t> </a:t>
            </a:r>
            <a:r>
              <a:rPr lang="mk-MK" altLang="ar-SA" sz="2800" dirty="0" err="1">
                <a:latin typeface="Constantia"/>
              </a:rPr>
              <a:t>distance</a:t>
            </a:r>
            <a:r>
              <a:rPr lang="mk-MK" altLang="ar-SA" sz="2800" dirty="0">
                <a:latin typeface="Constantia"/>
              </a:rPr>
              <a:t> </a:t>
            </a:r>
            <a:r>
              <a:rPr lang="mk-MK" altLang="ar-SA" sz="2800" dirty="0" err="1">
                <a:latin typeface="Constantia"/>
              </a:rPr>
              <a:t>from</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Earth</a:t>
            </a:r>
            <a:r>
              <a:rPr lang="mk-MK" altLang="ar-SA" sz="2800" dirty="0">
                <a:latin typeface="Constantia"/>
              </a:rPr>
              <a:t> </a:t>
            </a:r>
            <a:r>
              <a:rPr lang="mk-MK" altLang="ar-SA" sz="2800" dirty="0" err="1">
                <a:latin typeface="Constantia"/>
              </a:rPr>
              <a:t>to</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Sun</a:t>
            </a:r>
            <a:r>
              <a:rPr lang="mk-MK" altLang="ar-SA" sz="2800" dirty="0">
                <a:latin typeface="Constantia"/>
              </a:rPr>
              <a:t> </a:t>
            </a:r>
          </a:p>
          <a:p>
            <a:pPr eaLnBrk="1" hangingPunct="1">
              <a:buNone/>
            </a:pPr>
            <a:r>
              <a:rPr lang="mk-MK" altLang="ar-SA" sz="2800" dirty="0"/>
              <a:t>                          150 000 000 </a:t>
            </a:r>
            <a:r>
              <a:rPr lang="mk-MK" altLang="ar-SA" sz="2800" dirty="0" err="1"/>
              <a:t>km</a:t>
            </a:r>
            <a:r>
              <a:rPr lang="mk-MK" altLang="ar-SA" sz="2800" dirty="0"/>
              <a:t> =1,5 10  m</a:t>
            </a:r>
          </a:p>
          <a:p>
            <a:pPr eaLnBrk="1" hangingPunct="1"/>
            <a:r>
              <a:rPr lang="mk-MK" altLang="ar-SA" sz="2800" dirty="0" err="1">
                <a:latin typeface="Constantia"/>
              </a:rPr>
              <a:t>Used</a:t>
            </a:r>
            <a:r>
              <a:rPr lang="mk-MK" altLang="ar-SA" sz="2800" dirty="0">
                <a:latin typeface="Constantia"/>
              </a:rPr>
              <a:t> </a:t>
            </a:r>
            <a:r>
              <a:rPr lang="mk-MK" altLang="ar-SA" sz="2800" dirty="0" err="1">
                <a:latin typeface="Constantia"/>
              </a:rPr>
              <a:t>for</a:t>
            </a:r>
            <a:r>
              <a:rPr lang="mk-MK" altLang="ar-SA" sz="2800" dirty="0">
                <a:latin typeface="Constantia"/>
              </a:rPr>
              <a:t> </a:t>
            </a:r>
            <a:r>
              <a:rPr lang="mk-MK" altLang="ar-SA" sz="2800" dirty="0" err="1">
                <a:latin typeface="Constantia"/>
              </a:rPr>
              <a:t>measuring</a:t>
            </a:r>
            <a:r>
              <a:rPr lang="mk-MK" altLang="ar-SA" sz="2800" dirty="0">
                <a:latin typeface="Constantia"/>
              </a:rPr>
              <a:t> </a:t>
            </a:r>
            <a:r>
              <a:rPr lang="mk-MK" altLang="ar-SA" sz="2800" dirty="0" err="1">
                <a:latin typeface="Constantia"/>
              </a:rPr>
              <a:t>distances</a:t>
            </a:r>
            <a:r>
              <a:rPr lang="mk-MK" altLang="ar-SA" sz="2800" dirty="0">
                <a:latin typeface="Constantia"/>
              </a:rPr>
              <a:t> </a:t>
            </a:r>
            <a:r>
              <a:rPr lang="mk-MK" altLang="ar-SA" sz="2800" dirty="0" err="1">
                <a:latin typeface="Constantia"/>
              </a:rPr>
              <a:t>within</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Solar</a:t>
            </a:r>
            <a:r>
              <a:rPr lang="mk-MK" altLang="ar-SA" sz="2800" dirty="0">
                <a:latin typeface="Constantia"/>
              </a:rPr>
              <a:t> </a:t>
            </a:r>
            <a:r>
              <a:rPr lang="mk-MK" altLang="ar-SA" sz="2800" dirty="0" err="1">
                <a:latin typeface="Constantia"/>
              </a:rPr>
              <a:t>system</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length</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major</a:t>
            </a:r>
            <a:r>
              <a:rPr lang="mk-MK" altLang="ar-SA" sz="2800" dirty="0">
                <a:latin typeface="Constantia"/>
              </a:rPr>
              <a:t> </a:t>
            </a:r>
            <a:r>
              <a:rPr lang="mk-MK" altLang="ar-SA" sz="2800" dirty="0" err="1">
                <a:latin typeface="Constantia"/>
              </a:rPr>
              <a:t>semiaxis</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Earth's</a:t>
            </a:r>
            <a:r>
              <a:rPr lang="mk-MK" altLang="ar-SA" sz="2800" dirty="0">
                <a:latin typeface="Constantia"/>
              </a:rPr>
              <a:t> </a:t>
            </a:r>
            <a:r>
              <a:rPr lang="mk-MK" altLang="ar-SA" sz="2800" dirty="0" err="1">
                <a:latin typeface="Constantia"/>
              </a:rPr>
              <a:t>orbit</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used</a:t>
            </a:r>
            <a:r>
              <a:rPr lang="mk-MK" altLang="ar-SA" sz="2800" dirty="0">
                <a:latin typeface="Constantia"/>
              </a:rPr>
              <a:t>, </a:t>
            </a:r>
            <a:r>
              <a:rPr lang="mk-MK" altLang="ar-SA" sz="2800" dirty="0" err="1">
                <a:latin typeface="Constantia"/>
              </a:rPr>
              <a:t>which</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average</a:t>
            </a:r>
            <a:r>
              <a:rPr lang="mk-MK" altLang="ar-SA" sz="2800" dirty="0">
                <a:latin typeface="Constantia"/>
              </a:rPr>
              <a:t> </a:t>
            </a:r>
            <a:r>
              <a:rPr lang="mk-MK" altLang="ar-SA" sz="2800" dirty="0" err="1">
                <a:latin typeface="Constantia"/>
              </a:rPr>
              <a:t>distance</a:t>
            </a:r>
            <a:r>
              <a:rPr lang="mk-MK" altLang="ar-SA" sz="2800" dirty="0">
                <a:latin typeface="Constantia"/>
              </a:rPr>
              <a:t> </a:t>
            </a:r>
            <a:r>
              <a:rPr lang="mk-MK" altLang="ar-SA" sz="2800" dirty="0" err="1">
                <a:latin typeface="Constantia"/>
              </a:rPr>
              <a:t>from</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Earth</a:t>
            </a:r>
            <a:r>
              <a:rPr lang="mk-MK" altLang="ar-SA" sz="2800" dirty="0">
                <a:latin typeface="Constantia"/>
              </a:rPr>
              <a:t> </a:t>
            </a:r>
            <a:r>
              <a:rPr lang="mk-MK" altLang="ar-SA" sz="2800" dirty="0" err="1">
                <a:latin typeface="Constantia"/>
              </a:rPr>
              <a:t>to</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Sun</a:t>
            </a:r>
            <a:r>
              <a:rPr lang="mk-MK" altLang="ar-SA" sz="2800" dirty="0">
                <a:latin typeface="Constantia"/>
              </a:rPr>
              <a:t>. </a:t>
            </a:r>
            <a:r>
              <a:rPr lang="mk-MK" altLang="ar-SA" sz="2800" dirty="0" err="1">
                <a:latin typeface="Constantia"/>
              </a:rPr>
              <a:t>It</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one</a:t>
            </a:r>
            <a:r>
              <a:rPr lang="mk-MK" altLang="ar-SA" sz="2800" dirty="0">
                <a:latin typeface="Constantia"/>
              </a:rPr>
              <a:t> </a:t>
            </a:r>
            <a:r>
              <a:rPr lang="mk-MK" altLang="ar-SA" sz="2800" dirty="0" err="1">
                <a:latin typeface="Constantia"/>
              </a:rPr>
              <a:t>astronomical</a:t>
            </a:r>
            <a:r>
              <a:rPr lang="mk-MK" altLang="ar-SA" sz="2800" dirty="0">
                <a:latin typeface="Constantia"/>
              </a:rPr>
              <a:t> </a:t>
            </a:r>
            <a:r>
              <a:rPr lang="mk-MK" altLang="ar-SA" sz="2800" dirty="0" err="1">
                <a:latin typeface="Constantia"/>
              </a:rPr>
              <a:t>unit</a:t>
            </a:r>
            <a:r>
              <a:rPr lang="mk-MK" altLang="ar-SA" sz="2800" dirty="0">
                <a:latin typeface="Constantia"/>
              </a:rPr>
              <a:t>.</a:t>
            </a:r>
          </a:p>
          <a:p>
            <a:pPr eaLnBrk="1" hangingPunct="1">
              <a:buFont typeface="Wingdings 2" panose="05020102010507070707" pitchFamily="18" charset="2"/>
              <a:buNone/>
            </a:pPr>
            <a:endParaRPr lang="mk-MK" altLang="ar-SA" sz="2800" dirty="0"/>
          </a:p>
        </p:txBody>
      </p:sp>
      <p:graphicFrame>
        <p:nvGraphicFramePr>
          <p:cNvPr id="1026" name="Object 2"/>
          <p:cNvGraphicFramePr>
            <a:graphicFrameLocks noChangeAspect="1"/>
          </p:cNvGraphicFramePr>
          <p:nvPr>
            <p:extLst>
              <p:ext uri="{D42A27DB-BD31-4B8C-83A1-F6EECF244321}">
                <p14:modId xmlns:p14="http://schemas.microsoft.com/office/powerpoint/2010/main" val="3033368113"/>
              </p:ext>
            </p:extLst>
          </p:nvPr>
        </p:nvGraphicFramePr>
        <p:xfrm>
          <a:off x="6267450" y="1962150"/>
          <a:ext cx="165100" cy="165100"/>
        </p:xfrm>
        <a:graphic>
          <a:graphicData uri="http://schemas.openxmlformats.org/presentationml/2006/ole">
            <mc:AlternateContent xmlns:mc="http://schemas.openxmlformats.org/markup-compatibility/2006">
              <mc:Choice xmlns:v="urn:schemas-microsoft-com:vml" Requires="v">
                <p:oleObj spid="_x0000_s18433" name="Equation" r:id="rId3" imgW="164880" imgH="164880" progId="Equation.3">
                  <p:embed/>
                </p:oleObj>
              </mc:Choice>
              <mc:Fallback>
                <p:oleObj name="Equation" r:id="rId3" imgW="164880" imgH="164880" progId="Equation.3">
                  <p:embed/>
                  <p:pic>
                    <p:nvPicPr>
                      <p:cNvPr id="1026"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7450" y="1962150"/>
                        <a:ext cx="165100" cy="16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029" name="Picture 4" descr="Image result for &amp;acy;&amp;scy;&amp;tcy;&amp;rcy;&amp;ocy;&amp;ncy;&amp;ocy;&amp;mcy;&amp;scy;&amp;kcy;&amp;acy; &amp;jsercy;&amp;iecy;&amp;dcy;&amp;icy;&amp;ncy;&amp;icy;&amp;tscy;&amp;ac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4797425"/>
            <a:ext cx="36004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5" descr="Image result for &amp;acy;&amp;scy;&amp;tcy;&amp;rcy;&amp;ocy;&amp;ncy;&amp;ocy;&amp;mcy;&amp;scy;&amp;kcy;&amp;acy; &amp;jsercy;&amp;iecy;&amp;dcy;&amp;icy;&amp;ncy;&amp;icy;&amp;tscy;&amp;acy;"/>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0750" y="4505325"/>
            <a:ext cx="2232025"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extLst>
              <p:ext uri="{D42A27DB-BD31-4B8C-83A1-F6EECF244321}">
                <p14:modId xmlns:p14="http://schemas.microsoft.com/office/powerpoint/2010/main" val="771251388"/>
              </p:ext>
            </p:extLst>
          </p:nvPr>
        </p:nvSpPr>
        <p:spPr/>
        <p:txBody>
          <a:bodyPr/>
          <a:lstStyle/>
          <a:p>
            <a:pPr eaLnBrk="1" hangingPunct="1"/>
            <a:r>
              <a:rPr lang="mk-MK" altLang="ar-SA" dirty="0"/>
              <a:t>2. </a:t>
            </a:r>
            <a:r>
              <a:rPr lang="mk-MK" altLang="ar-SA" dirty="0" err="1"/>
              <a:t>Light</a:t>
            </a:r>
            <a:r>
              <a:rPr lang="mk-MK" altLang="ar-SA" dirty="0"/>
              <a:t> </a:t>
            </a:r>
            <a:r>
              <a:rPr lang="mk-MK" altLang="ar-SA" dirty="0" err="1"/>
              <a:t>year</a:t>
            </a:r>
            <a:r>
              <a:rPr lang="mk-MK" altLang="ar-SA" dirty="0"/>
              <a:t> - </a:t>
            </a:r>
            <a:r>
              <a:rPr lang="en-US" altLang="ar-SA" dirty="0"/>
              <a:t>ly</a:t>
            </a:r>
          </a:p>
        </p:txBody>
      </p:sp>
      <p:sp>
        <p:nvSpPr>
          <p:cNvPr id="2052" name="Content Placeholder 2"/>
          <p:cNvSpPr>
            <a:spLocks noGrp="1"/>
          </p:cNvSpPr>
          <p:nvPr>
            <p:ph idx="1"/>
            <p:extLst>
              <p:ext uri="{D42A27DB-BD31-4B8C-83A1-F6EECF244321}">
                <p14:modId xmlns:p14="http://schemas.microsoft.com/office/powerpoint/2010/main" val="1199095403"/>
              </p:ext>
            </p:extLst>
          </p:nvPr>
        </p:nvSpPr>
        <p:spPr/>
        <p:txBody>
          <a:bodyPr/>
          <a:lstStyle/>
          <a:p>
            <a:pPr eaLnBrk="1" hangingPunct="1"/>
            <a:r>
              <a:rPr lang="mk-MK" altLang="ar-SA" sz="2800" dirty="0" err="1">
                <a:latin typeface="Constantia"/>
              </a:rPr>
              <a:t>Distance</a:t>
            </a:r>
            <a:r>
              <a:rPr lang="mk-MK" altLang="ar-SA" sz="2800" dirty="0">
                <a:latin typeface="Constantia"/>
              </a:rPr>
              <a:t> </a:t>
            </a:r>
            <a:r>
              <a:rPr lang="mk-MK" altLang="ar-SA" sz="2800" dirty="0" err="1">
                <a:latin typeface="Constantia"/>
              </a:rPr>
              <a:t>that</a:t>
            </a:r>
            <a:r>
              <a:rPr lang="mk-MK" altLang="ar-SA" sz="2800" dirty="0">
                <a:latin typeface="Constantia"/>
              </a:rPr>
              <a:t> </a:t>
            </a:r>
            <a:r>
              <a:rPr lang="mk-MK" altLang="ar-SA" sz="2800" dirty="0" err="1">
                <a:latin typeface="Constantia"/>
              </a:rPr>
              <a:t>light</a:t>
            </a:r>
            <a:r>
              <a:rPr lang="mk-MK" altLang="ar-SA" sz="2800" dirty="0">
                <a:latin typeface="Constantia"/>
              </a:rPr>
              <a:t> </a:t>
            </a:r>
            <a:r>
              <a:rPr lang="mk-MK" altLang="ar-SA" sz="2800" dirty="0" err="1">
                <a:latin typeface="Constantia"/>
              </a:rPr>
              <a:t>travels</a:t>
            </a:r>
            <a:r>
              <a:rPr lang="mk-MK" altLang="ar-SA" sz="2800" dirty="0">
                <a:latin typeface="Constantia"/>
              </a:rPr>
              <a:t> </a:t>
            </a:r>
            <a:r>
              <a:rPr lang="mk-MK" altLang="ar-SA" sz="2800" dirty="0" err="1">
                <a:latin typeface="Constantia"/>
              </a:rPr>
              <a:t>in</a:t>
            </a:r>
            <a:r>
              <a:rPr lang="mk-MK" altLang="ar-SA" sz="2800" dirty="0">
                <a:latin typeface="Constantia"/>
              </a:rPr>
              <a:t> </a:t>
            </a:r>
            <a:r>
              <a:rPr lang="mk-MK" altLang="ar-SA" sz="2800" dirty="0" err="1">
                <a:latin typeface="Constantia"/>
              </a:rPr>
              <a:t>vacuum</a:t>
            </a:r>
            <a:r>
              <a:rPr lang="mk-MK" altLang="ar-SA" sz="2800" dirty="0">
                <a:latin typeface="Constantia"/>
              </a:rPr>
              <a:t> </a:t>
            </a:r>
            <a:r>
              <a:rPr lang="mk-MK" altLang="ar-SA" sz="2800" dirty="0" err="1">
                <a:latin typeface="Constantia"/>
              </a:rPr>
              <a:t>during</a:t>
            </a:r>
            <a:r>
              <a:rPr lang="mk-MK" altLang="ar-SA" sz="2800" dirty="0">
                <a:latin typeface="Constantia"/>
              </a:rPr>
              <a:t> </a:t>
            </a:r>
            <a:r>
              <a:rPr lang="mk-MK" altLang="ar-SA" sz="2800" dirty="0" err="1">
                <a:latin typeface="Constantia"/>
              </a:rPr>
              <a:t>one</a:t>
            </a:r>
            <a:r>
              <a:rPr lang="mk-MK" altLang="ar-SA" sz="2800" dirty="0">
                <a:latin typeface="Constantia"/>
              </a:rPr>
              <a:t> </a:t>
            </a:r>
            <a:r>
              <a:rPr lang="mk-MK" altLang="ar-SA" sz="2800" dirty="0" err="1">
                <a:latin typeface="Constantia"/>
              </a:rPr>
              <a:t>year</a:t>
            </a:r>
          </a:p>
          <a:p>
            <a:pPr eaLnBrk="1" hangingPunct="1"/>
            <a:r>
              <a:rPr lang="mk-MK" altLang="ar-SA" sz="2800" dirty="0"/>
              <a:t>             1 </a:t>
            </a:r>
            <a:r>
              <a:rPr lang="en-US" altLang="ar-SA" sz="2800" dirty="0"/>
              <a:t>ly = 9,46 10  km</a:t>
            </a:r>
          </a:p>
          <a:p>
            <a:pPr eaLnBrk="1" hangingPunct="1"/>
            <a:r>
              <a:rPr lang="mk-MK" altLang="ar-SA" sz="2800" dirty="0" err="1">
                <a:latin typeface="Constantia"/>
              </a:rPr>
              <a:t>For</a:t>
            </a:r>
            <a:r>
              <a:rPr lang="mk-MK" altLang="ar-SA" sz="2800" dirty="0">
                <a:latin typeface="Constantia"/>
              </a:rPr>
              <a:t> </a:t>
            </a:r>
            <a:r>
              <a:rPr lang="mk-MK" altLang="ar-SA" sz="2800" dirty="0" err="1">
                <a:latin typeface="Constantia"/>
              </a:rPr>
              <a:t>interstellar</a:t>
            </a:r>
            <a:r>
              <a:rPr lang="mk-MK" altLang="ar-SA" sz="2800" dirty="0">
                <a:latin typeface="Constantia"/>
              </a:rPr>
              <a:t> </a:t>
            </a:r>
            <a:r>
              <a:rPr lang="mk-MK" altLang="ar-SA" sz="2800" dirty="0" err="1">
                <a:latin typeface="Constantia"/>
              </a:rPr>
              <a:t>distances</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distance</a:t>
            </a:r>
            <a:r>
              <a:rPr lang="mk-MK" altLang="ar-SA" sz="2800" dirty="0">
                <a:latin typeface="Constantia"/>
              </a:rPr>
              <a:t> </a:t>
            </a:r>
            <a:r>
              <a:rPr lang="mk-MK" altLang="ar-SA" sz="2800" dirty="0" err="1">
                <a:latin typeface="Constantia"/>
              </a:rPr>
              <a:t>that</a:t>
            </a:r>
            <a:r>
              <a:rPr lang="mk-MK" altLang="ar-SA" sz="2800" dirty="0">
                <a:latin typeface="Constantia"/>
              </a:rPr>
              <a:t> </a:t>
            </a:r>
            <a:r>
              <a:rPr lang="mk-MK" altLang="ar-SA" sz="2800" dirty="0" err="1">
                <a:latin typeface="Constantia"/>
              </a:rPr>
              <a:t>light</a:t>
            </a:r>
            <a:r>
              <a:rPr lang="mk-MK" altLang="ar-SA" sz="2800" dirty="0">
                <a:latin typeface="Constantia"/>
              </a:rPr>
              <a:t> </a:t>
            </a:r>
            <a:r>
              <a:rPr lang="mk-MK" altLang="ar-SA" sz="2800" dirty="0" err="1">
                <a:latin typeface="Constantia"/>
              </a:rPr>
              <a:t>can</a:t>
            </a:r>
            <a:r>
              <a:rPr lang="mk-MK" altLang="ar-SA" sz="2800" dirty="0">
                <a:latin typeface="Constantia"/>
              </a:rPr>
              <a:t> </a:t>
            </a:r>
            <a:r>
              <a:rPr lang="mk-MK" altLang="ar-SA" sz="2800" dirty="0" err="1">
                <a:latin typeface="Constantia"/>
              </a:rPr>
              <a:t>travel</a:t>
            </a:r>
            <a:r>
              <a:rPr lang="mk-MK" altLang="ar-SA" sz="2800" dirty="0">
                <a:latin typeface="Constantia"/>
              </a:rPr>
              <a:t> </a:t>
            </a:r>
            <a:r>
              <a:rPr lang="mk-MK" altLang="ar-SA" sz="2800" dirty="0" err="1">
                <a:latin typeface="Constantia"/>
              </a:rPr>
              <a:t>over</a:t>
            </a:r>
            <a:r>
              <a:rPr lang="mk-MK" altLang="ar-SA" sz="2800" dirty="0">
                <a:latin typeface="Constantia"/>
              </a:rPr>
              <a:t> a </a:t>
            </a:r>
            <a:r>
              <a:rPr lang="mk-MK" altLang="ar-SA" sz="2800" dirty="0" err="1">
                <a:latin typeface="Constantia"/>
              </a:rPr>
              <a:t>year</a:t>
            </a:r>
            <a:r>
              <a:rPr lang="mk-MK" altLang="ar-SA" sz="2800" dirty="0">
                <a:latin typeface="Constantia"/>
              </a:rPr>
              <a:t> </a:t>
            </a:r>
            <a:r>
              <a:rPr lang="mk-MK" altLang="ar-SA" sz="2800" dirty="0" err="1">
                <a:latin typeface="Constantia"/>
              </a:rPr>
              <a:t>in</a:t>
            </a:r>
            <a:r>
              <a:rPr lang="mk-MK" altLang="ar-SA" sz="2800" dirty="0">
                <a:latin typeface="Constantia"/>
              </a:rPr>
              <a:t> </a:t>
            </a:r>
            <a:r>
              <a:rPr lang="mk-MK" altLang="ar-SA" sz="2800" dirty="0" err="1">
                <a:latin typeface="Constantia"/>
              </a:rPr>
              <a:t>vacuum</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used</a:t>
            </a:r>
            <a:r>
              <a:rPr lang="mk-MK" altLang="ar-SA" sz="2800" dirty="0">
                <a:latin typeface="Constantia"/>
              </a:rPr>
              <a:t>.</a:t>
            </a:r>
          </a:p>
          <a:p>
            <a:pPr eaLnBrk="1" hangingPunct="1">
              <a:buFont typeface="Wingdings 2" panose="05020102010507070707" pitchFamily="18" charset="2"/>
              <a:buNone/>
            </a:pPr>
            <a:endParaRPr lang="en-US" altLang="ar-SA" sz="2800" dirty="0"/>
          </a:p>
        </p:txBody>
      </p:sp>
      <p:graphicFrame>
        <p:nvGraphicFramePr>
          <p:cNvPr id="2050" name="Object 2"/>
          <p:cNvGraphicFramePr>
            <a:graphicFrameLocks noChangeAspect="1"/>
          </p:cNvGraphicFramePr>
          <p:nvPr>
            <p:extLst>
              <p:ext uri="{D42A27DB-BD31-4B8C-83A1-F6EECF244321}">
                <p14:modId xmlns:p14="http://schemas.microsoft.com/office/powerpoint/2010/main" val="994430097"/>
              </p:ext>
            </p:extLst>
          </p:nvPr>
        </p:nvGraphicFramePr>
        <p:xfrm>
          <a:off x="3829050" y="2905125"/>
          <a:ext cx="215900" cy="165100"/>
        </p:xfrm>
        <a:graphic>
          <a:graphicData uri="http://schemas.openxmlformats.org/presentationml/2006/ole">
            <mc:AlternateContent xmlns:mc="http://schemas.openxmlformats.org/markup-compatibility/2006">
              <mc:Choice xmlns:v="urn:schemas-microsoft-com:vml" Requires="v">
                <p:oleObj spid="_x0000_s19457" name="Equation" r:id="rId3" imgW="177480" imgH="164880" progId="Equation.3">
                  <p:embed/>
                </p:oleObj>
              </mc:Choice>
              <mc:Fallback>
                <p:oleObj name="Equation" r:id="rId3" imgW="177480" imgH="164880" progId="Equation.3">
                  <p:embed/>
                  <p:pic>
                    <p:nvPicPr>
                      <p:cNvPr id="205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9050" y="2905125"/>
                        <a:ext cx="215900" cy="16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extLst>
              <p:ext uri="{D42A27DB-BD31-4B8C-83A1-F6EECF244321}">
                <p14:modId xmlns:p14="http://schemas.microsoft.com/office/powerpoint/2010/main" val="2079165693"/>
              </p:ext>
            </p:extLst>
          </p:nvPr>
        </p:nvSpPr>
        <p:spPr>
          <a:xfrm>
            <a:off x="468313" y="188913"/>
            <a:ext cx="8229600" cy="1143000"/>
          </a:xfrm>
        </p:spPr>
        <p:txBody>
          <a:bodyPr/>
          <a:lstStyle/>
          <a:p>
            <a:pPr eaLnBrk="1" hangingPunct="1"/>
            <a:r>
              <a:rPr lang="mk-MK" altLang="ar-SA" dirty="0"/>
              <a:t>3. </a:t>
            </a:r>
            <a:r>
              <a:rPr lang="mk-MK" altLang="ar-SA" dirty="0" err="1"/>
              <a:t>Parsec</a:t>
            </a:r>
            <a:r>
              <a:rPr lang="mk-MK" altLang="ar-SA" dirty="0"/>
              <a:t> - </a:t>
            </a:r>
            <a:r>
              <a:rPr lang="en-US" altLang="ar-SA" dirty="0"/>
              <a:t>ps</a:t>
            </a:r>
          </a:p>
        </p:txBody>
      </p:sp>
      <p:sp>
        <p:nvSpPr>
          <p:cNvPr id="3077" name="Content Placeholder 2"/>
          <p:cNvSpPr>
            <a:spLocks noGrp="1"/>
          </p:cNvSpPr>
          <p:nvPr>
            <p:ph idx="1"/>
            <p:extLst>
              <p:ext uri="{D42A27DB-BD31-4B8C-83A1-F6EECF244321}">
                <p14:modId xmlns:p14="http://schemas.microsoft.com/office/powerpoint/2010/main" val="3685087036"/>
              </p:ext>
            </p:extLst>
          </p:nvPr>
        </p:nvSpPr>
        <p:spPr>
          <a:xfrm>
            <a:off x="684213" y="1341438"/>
            <a:ext cx="8229600" cy="5256212"/>
          </a:xfrm>
        </p:spPr>
        <p:txBody>
          <a:bodyPr/>
          <a:lstStyle/>
          <a:p>
            <a:pPr eaLnBrk="1" hangingPunct="1"/>
            <a:r>
              <a:rPr lang="mk-MK" altLang="ar-SA" sz="2800" dirty="0"/>
              <a:t>(</a:t>
            </a:r>
            <a:r>
              <a:rPr lang="mk-MK" altLang="ar-SA" sz="2800" dirty="0" err="1"/>
              <a:t>Parallax</a:t>
            </a:r>
            <a:r>
              <a:rPr lang="mk-MK" altLang="ar-SA" sz="2800" dirty="0"/>
              <a:t> </a:t>
            </a:r>
            <a:r>
              <a:rPr lang="mk-MK" altLang="ar-SA" sz="2800" dirty="0" err="1"/>
              <a:t>second</a:t>
            </a:r>
            <a:r>
              <a:rPr lang="mk-MK" altLang="ar-SA" sz="2800" dirty="0"/>
              <a:t>)</a:t>
            </a:r>
          </a:p>
          <a:p>
            <a:pPr eaLnBrk="1" hangingPunct="1"/>
            <a:r>
              <a:rPr lang="mk-MK" altLang="ar-SA" sz="2800" dirty="0" err="1">
                <a:latin typeface="Constantia"/>
              </a:rPr>
              <a:t>The</a:t>
            </a:r>
            <a:r>
              <a:rPr lang="mk-MK" altLang="ar-SA" sz="2800" dirty="0">
                <a:latin typeface="Constantia"/>
              </a:rPr>
              <a:t> </a:t>
            </a:r>
            <a:r>
              <a:rPr lang="mk-MK" altLang="ar-SA" sz="2800" dirty="0" err="1">
                <a:latin typeface="Constantia"/>
              </a:rPr>
              <a:t>angle</a:t>
            </a:r>
            <a:r>
              <a:rPr lang="mk-MK" altLang="ar-SA" sz="2800" dirty="0">
                <a:latin typeface="Constantia"/>
              </a:rPr>
              <a:t> </a:t>
            </a:r>
            <a:r>
              <a:rPr lang="mk-MK" altLang="ar-SA" sz="2800" dirty="0" err="1">
                <a:latin typeface="Constantia"/>
              </a:rPr>
              <a:t>at</a:t>
            </a:r>
            <a:r>
              <a:rPr lang="mk-MK" altLang="ar-SA" sz="2800" dirty="0">
                <a:latin typeface="Constantia"/>
              </a:rPr>
              <a:t> </a:t>
            </a:r>
            <a:r>
              <a:rPr lang="mk-MK" altLang="ar-SA" sz="2800" dirty="0" err="1">
                <a:latin typeface="Constantia"/>
              </a:rPr>
              <a:t>which</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average</a:t>
            </a:r>
            <a:r>
              <a:rPr lang="mk-MK" altLang="ar-SA" sz="2800" dirty="0">
                <a:latin typeface="Constantia"/>
              </a:rPr>
              <a:t> </a:t>
            </a:r>
            <a:r>
              <a:rPr lang="mk-MK" altLang="ar-SA" sz="2800" dirty="0" err="1">
                <a:latin typeface="Constantia"/>
              </a:rPr>
              <a:t>radius</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Sun's</a:t>
            </a:r>
            <a:r>
              <a:rPr lang="mk-MK" altLang="ar-SA" sz="2800" dirty="0">
                <a:latin typeface="Constantia"/>
              </a:rPr>
              <a:t> </a:t>
            </a:r>
            <a:r>
              <a:rPr lang="mk-MK" altLang="ar-SA" sz="2800" dirty="0" err="1">
                <a:latin typeface="Constantia"/>
              </a:rPr>
              <a:t>orbit</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seen</a:t>
            </a:r>
            <a:r>
              <a:rPr lang="mk-MK" altLang="ar-SA" sz="2800" dirty="0">
                <a:latin typeface="Constantia"/>
              </a:rPr>
              <a:t> </a:t>
            </a:r>
            <a:r>
              <a:rPr lang="mk-MK" altLang="ar-SA" sz="2800" dirty="0" err="1">
                <a:latin typeface="Constantia"/>
              </a:rPr>
              <a:t>from</a:t>
            </a:r>
            <a:r>
              <a:rPr lang="mk-MK" altLang="ar-SA" sz="2800" dirty="0">
                <a:latin typeface="Constantia"/>
              </a:rPr>
              <a:t> a </a:t>
            </a:r>
            <a:r>
              <a:rPr lang="mk-MK" altLang="ar-SA" sz="2800" dirty="0" err="1">
                <a:latin typeface="Constantia"/>
              </a:rPr>
              <a:t>celectial</a:t>
            </a:r>
            <a:r>
              <a:rPr lang="mk-MK" altLang="ar-SA" sz="2800" dirty="0">
                <a:latin typeface="Constantia"/>
              </a:rPr>
              <a:t> </a:t>
            </a:r>
            <a:r>
              <a:rPr lang="mk-MK" altLang="ar-SA" sz="2800" dirty="0" err="1">
                <a:latin typeface="Constantia"/>
              </a:rPr>
              <a:t>body</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yearly</a:t>
            </a:r>
            <a:r>
              <a:rPr lang="mk-MK" altLang="ar-SA" sz="2800" dirty="0">
                <a:latin typeface="Constantia"/>
              </a:rPr>
              <a:t> </a:t>
            </a:r>
            <a:r>
              <a:rPr lang="mk-MK" altLang="ar-SA" sz="2800" dirty="0" err="1">
                <a:latin typeface="Constantia"/>
              </a:rPr>
              <a:t>parallax</a:t>
            </a:r>
            <a:r>
              <a:rPr lang="mk-MK" altLang="ar-SA" sz="2800" dirty="0">
                <a:latin typeface="Constantia"/>
              </a:rPr>
              <a:t>.</a:t>
            </a:r>
            <a:endParaRPr lang="mk-MK" altLang="ar-SA" sz="2800" dirty="0" err="1">
              <a:latin typeface="Constantia"/>
            </a:endParaRPr>
          </a:p>
          <a:p>
            <a:pPr eaLnBrk="1" hangingPunct="1"/>
            <a:r>
              <a:rPr lang="mk-MK" altLang="ar-SA" sz="2800" dirty="0" err="1">
                <a:latin typeface="Constantia"/>
              </a:rPr>
              <a:t>The</a:t>
            </a:r>
            <a:r>
              <a:rPr lang="mk-MK" altLang="ar-SA" sz="2800" dirty="0">
                <a:latin typeface="Constantia"/>
              </a:rPr>
              <a:t> </a:t>
            </a:r>
            <a:r>
              <a:rPr lang="mk-MK" altLang="ar-SA" sz="2800" dirty="0" err="1">
                <a:latin typeface="Constantia"/>
              </a:rPr>
              <a:t>distance</a:t>
            </a:r>
            <a:r>
              <a:rPr lang="mk-MK" altLang="ar-SA" sz="2800" dirty="0">
                <a:latin typeface="Constantia"/>
              </a:rPr>
              <a:t> </a:t>
            </a:r>
            <a:r>
              <a:rPr lang="mk-MK" altLang="ar-SA" sz="2800" dirty="0" err="1">
                <a:latin typeface="Constantia"/>
              </a:rPr>
              <a:t>for</a:t>
            </a:r>
            <a:r>
              <a:rPr lang="mk-MK" altLang="ar-SA" sz="2800" dirty="0">
                <a:latin typeface="Constantia"/>
              </a:rPr>
              <a:t> </a:t>
            </a:r>
            <a:r>
              <a:rPr lang="mk-MK" altLang="ar-SA" sz="2800" dirty="0" err="1">
                <a:latin typeface="Constantia"/>
              </a:rPr>
              <a:t>which</a:t>
            </a:r>
            <a:r>
              <a:rPr lang="mk-MK" altLang="ar-SA" sz="2800" dirty="0">
                <a:latin typeface="Constantia"/>
              </a:rPr>
              <a:t> </a:t>
            </a:r>
            <a:r>
              <a:rPr lang="mk-MK" altLang="ar-SA" sz="2800" dirty="0" err="1">
                <a:latin typeface="Constantia"/>
              </a:rPr>
              <a:t>one</a:t>
            </a:r>
            <a:r>
              <a:rPr lang="mk-MK" altLang="ar-SA" sz="2800" dirty="0">
                <a:latin typeface="Constantia"/>
              </a:rPr>
              <a:t> </a:t>
            </a:r>
            <a:r>
              <a:rPr lang="mk-MK" altLang="ar-SA" sz="2800" dirty="0" err="1">
                <a:latin typeface="Constantia"/>
              </a:rPr>
              <a:t>astronomical</a:t>
            </a:r>
            <a:r>
              <a:rPr lang="mk-MK" altLang="ar-SA" sz="2800" dirty="0">
                <a:latin typeface="Constantia"/>
              </a:rPr>
              <a:t> </a:t>
            </a:r>
            <a:r>
              <a:rPr lang="mk-MK" altLang="ar-SA" sz="2800" dirty="0" err="1">
                <a:latin typeface="Constantia"/>
              </a:rPr>
              <a:t>unit</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major</a:t>
            </a:r>
            <a:r>
              <a:rPr lang="mk-MK" altLang="ar-SA" sz="2800" dirty="0">
                <a:latin typeface="Constantia"/>
              </a:rPr>
              <a:t> </a:t>
            </a:r>
            <a:r>
              <a:rPr lang="mk-MK" altLang="ar-SA" sz="2800" dirty="0" err="1">
                <a:latin typeface="Constantia"/>
              </a:rPr>
              <a:t>semiaxis</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Earth's</a:t>
            </a:r>
            <a:r>
              <a:rPr lang="mk-MK" altLang="ar-SA" sz="2800" dirty="0">
                <a:latin typeface="Constantia"/>
              </a:rPr>
              <a:t> </a:t>
            </a:r>
            <a:r>
              <a:rPr lang="mk-MK" altLang="ar-SA" sz="2800" dirty="0" err="1">
                <a:latin typeface="Constantia"/>
              </a:rPr>
              <a:t>orbit</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seen</a:t>
            </a:r>
            <a:r>
              <a:rPr lang="mk-MK" altLang="ar-SA" sz="2800" dirty="0">
                <a:latin typeface="Constantia"/>
              </a:rPr>
              <a:t> </a:t>
            </a:r>
            <a:r>
              <a:rPr lang="mk-MK" altLang="ar-SA" sz="2800" dirty="0" err="1">
                <a:latin typeface="Constantia"/>
              </a:rPr>
              <a:t>at</a:t>
            </a:r>
            <a:r>
              <a:rPr lang="mk-MK" altLang="ar-SA" sz="2800" dirty="0">
                <a:latin typeface="Constantia"/>
              </a:rPr>
              <a:t> </a:t>
            </a:r>
            <a:r>
              <a:rPr lang="mk-MK" altLang="ar-SA" sz="2800" dirty="0" err="1">
                <a:latin typeface="Constantia"/>
              </a:rPr>
              <a:t>an</a:t>
            </a:r>
            <a:r>
              <a:rPr lang="mk-MK" altLang="ar-SA" sz="2800" dirty="0">
                <a:latin typeface="Constantia"/>
              </a:rPr>
              <a:t> </a:t>
            </a:r>
            <a:r>
              <a:rPr lang="mk-MK" altLang="ar-SA" sz="2800" dirty="0" err="1">
                <a:latin typeface="Constantia"/>
              </a:rPr>
              <a:t>angle</a:t>
            </a:r>
            <a:r>
              <a:rPr lang="mk-MK" altLang="ar-SA" sz="2800" dirty="0">
                <a:latin typeface="Constantia"/>
              </a:rPr>
              <a:t> </a:t>
            </a:r>
            <a:r>
              <a:rPr lang="mk-MK" altLang="ar-SA" sz="2800" dirty="0" err="1">
                <a:latin typeface="Constantia"/>
              </a:rPr>
              <a:t>of</a:t>
            </a:r>
            <a:r>
              <a:rPr lang="mk-MK" altLang="ar-SA" sz="2800" dirty="0">
                <a:latin typeface="Constantia"/>
              </a:rPr>
              <a:t> 1 </a:t>
            </a:r>
            <a:r>
              <a:rPr lang="mk-MK" altLang="ar-SA" sz="2800" dirty="0" err="1">
                <a:latin typeface="Constantia"/>
              </a:rPr>
              <a:t>arcsecond</a:t>
            </a:r>
            <a:r>
              <a:rPr lang="mk-MK" altLang="ar-SA" sz="2800" dirty="0">
                <a:latin typeface="Constantia"/>
              </a:rPr>
              <a:t>. </a:t>
            </a:r>
            <a:endParaRPr lang="mk-MK" altLang="ar-SA" sz="2800">
              <a:latin typeface="Constantia"/>
            </a:endParaRPr>
          </a:p>
          <a:p>
            <a:pPr eaLnBrk="1" hangingPunct="1"/>
            <a:r>
              <a:rPr lang="mk-MK" altLang="ar-SA" sz="2800" dirty="0" err="1">
                <a:latin typeface="Constantia"/>
              </a:rPr>
              <a:t>The</a:t>
            </a:r>
            <a:r>
              <a:rPr lang="mk-MK" altLang="ar-SA" sz="2800" dirty="0">
                <a:latin typeface="Constantia"/>
              </a:rPr>
              <a:t> </a:t>
            </a:r>
            <a:r>
              <a:rPr lang="mk-MK" altLang="ar-SA" sz="2800" dirty="0" err="1">
                <a:latin typeface="Constantia"/>
              </a:rPr>
              <a:t>appearance</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stellar</a:t>
            </a:r>
            <a:r>
              <a:rPr lang="mk-MK" altLang="ar-SA" sz="2800" dirty="0">
                <a:latin typeface="Constantia"/>
              </a:rPr>
              <a:t> </a:t>
            </a:r>
            <a:r>
              <a:rPr lang="mk-MK" altLang="ar-SA" sz="2800" dirty="0" err="1">
                <a:latin typeface="Constantia"/>
              </a:rPr>
              <a:t>parallax</a:t>
            </a:r>
            <a:endParaRPr lang="mk-MK" altLang="ar-SA" sz="2800" dirty="0">
              <a:latin typeface="Constantia"/>
            </a:endParaRPr>
          </a:p>
          <a:p>
            <a:pPr eaLnBrk="1" hangingPunct="1">
              <a:buNone/>
            </a:pPr>
            <a:r>
              <a:rPr lang="mk-MK" altLang="ar-SA" sz="2800" dirty="0" err="1">
                <a:latin typeface="Constantia"/>
              </a:rPr>
              <a:t>Apparent</a:t>
            </a:r>
            <a:r>
              <a:rPr lang="mk-MK" altLang="ar-SA" sz="2800" dirty="0">
                <a:latin typeface="Constantia"/>
              </a:rPr>
              <a:t> </a:t>
            </a:r>
            <a:r>
              <a:rPr lang="mk-MK" altLang="ar-SA" sz="2800" dirty="0" err="1">
                <a:latin typeface="Constantia"/>
              </a:rPr>
              <a:t>change</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position</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stars</a:t>
            </a:r>
            <a:r>
              <a:rPr lang="mk-MK" altLang="ar-SA" sz="2800" dirty="0">
                <a:latin typeface="Constantia"/>
              </a:rPr>
              <a:t> </a:t>
            </a:r>
            <a:r>
              <a:rPr lang="mk-MK" altLang="ar-SA" sz="2800" dirty="0" err="1">
                <a:latin typeface="Constantia"/>
              </a:rPr>
              <a:t>as</a:t>
            </a:r>
            <a:r>
              <a:rPr lang="mk-MK" altLang="ar-SA" sz="2800" dirty="0">
                <a:latin typeface="Constantia"/>
              </a:rPr>
              <a:t> a </a:t>
            </a:r>
            <a:r>
              <a:rPr lang="mk-MK" altLang="ar-SA" sz="2800" dirty="0" err="1">
                <a:latin typeface="Constantia"/>
              </a:rPr>
              <a:t>result</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revolution</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Earth</a:t>
            </a:r>
            <a:r>
              <a:rPr lang="mk-MK" altLang="ar-SA" sz="2800" dirty="0">
                <a:latin typeface="Constantia"/>
              </a:rPr>
              <a:t> </a:t>
            </a:r>
            <a:r>
              <a:rPr lang="mk-MK" altLang="ar-SA" sz="2800" dirty="0" err="1">
                <a:latin typeface="Constantia"/>
              </a:rPr>
              <a:t>around</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Sun</a:t>
            </a:r>
            <a:r>
              <a:rPr lang="mk-MK" altLang="ar-SA" sz="2800" dirty="0">
                <a:latin typeface="Constantia"/>
              </a:rPr>
              <a:t>.  </a:t>
            </a:r>
            <a:r>
              <a:rPr lang="mk-MK" altLang="ar-SA" sz="2800" dirty="0"/>
              <a:t>           1</a:t>
            </a:r>
            <a:r>
              <a:rPr lang="en-US" altLang="ar-SA" sz="2800" dirty="0"/>
              <a:t>ps= 3 10  km=3,26 ly</a:t>
            </a:r>
          </a:p>
        </p:txBody>
      </p:sp>
      <p:graphicFrame>
        <p:nvGraphicFramePr>
          <p:cNvPr id="3075" name="Object 3"/>
          <p:cNvGraphicFramePr>
            <a:graphicFrameLocks noChangeAspect="1"/>
          </p:cNvGraphicFramePr>
          <p:nvPr>
            <p:extLst>
              <p:ext uri="{D42A27DB-BD31-4B8C-83A1-F6EECF244321}">
                <p14:modId xmlns:p14="http://schemas.microsoft.com/office/powerpoint/2010/main" val="685925391"/>
              </p:ext>
            </p:extLst>
          </p:nvPr>
        </p:nvGraphicFramePr>
        <p:xfrm>
          <a:off x="4152900" y="6010275"/>
          <a:ext cx="177800" cy="177800"/>
        </p:xfrm>
        <a:graphic>
          <a:graphicData uri="http://schemas.openxmlformats.org/presentationml/2006/ole">
            <mc:AlternateContent xmlns:mc="http://schemas.openxmlformats.org/markup-compatibility/2006">
              <mc:Choice xmlns:v="urn:schemas-microsoft-com:vml" Requires="v">
                <p:oleObj spid="_x0000_s20481" name="Equation" r:id="rId3" imgW="177480" imgH="177480" progId="Equation.3">
                  <p:embed/>
                </p:oleObj>
              </mc:Choice>
              <mc:Fallback>
                <p:oleObj name="Equation" r:id="rId3" imgW="177480" imgH="177480" progId="Equation.3">
                  <p:embed/>
                  <p:pic>
                    <p:nvPicPr>
                      <p:cNvPr id="307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2900" y="6010275"/>
                        <a:ext cx="177800" cy="17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Content Placeholder 3" descr="Image result for &amp;acy;&amp;scy;&amp;tcy;&amp;rcy;&amp;ocy;&amp;ncy;&amp;ocy;&amp;mcy;&amp;scy;&amp;kcy;&amp;acy; &amp;jsercy;&amp;iecy;&amp;dcy;&amp;icy;&amp;ncy;&amp;icy;&amp;tscy;&amp;acy;"/>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981075"/>
            <a:ext cx="3457575" cy="2519363"/>
          </a:xfrm>
        </p:spPr>
      </p:pic>
      <p:pic>
        <p:nvPicPr>
          <p:cNvPr id="13316"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8400" y="692150"/>
            <a:ext cx="489902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extLst>
              <p:ext uri="{D42A27DB-BD31-4B8C-83A1-F6EECF244321}">
                <p14:modId xmlns:p14="http://schemas.microsoft.com/office/powerpoint/2010/main" val="1770685092"/>
              </p:ext>
            </p:extLst>
          </p:nvPr>
        </p:nvSpPr>
        <p:spPr>
          <a:xfrm>
            <a:off x="539750" y="260350"/>
            <a:ext cx="8229600" cy="1403350"/>
          </a:xfrm>
        </p:spPr>
        <p:txBody>
          <a:bodyPr/>
          <a:lstStyle/>
          <a:p>
            <a:r>
              <a:rPr lang="mk-MK" altLang="ar-SA" sz="4000" dirty="0" err="1">
                <a:cs typeface="Traditional Arabic"/>
              </a:rPr>
              <a:t>Astronomical</a:t>
            </a:r>
            <a:r>
              <a:rPr lang="mk-MK" altLang="ar-SA" sz="4000" dirty="0">
                <a:cs typeface="Traditional Arabic"/>
              </a:rPr>
              <a:t> </a:t>
            </a:r>
            <a:r>
              <a:rPr lang="mk-MK" altLang="ar-SA" sz="4000" dirty="0" err="1">
                <a:cs typeface="Traditional Arabic"/>
              </a:rPr>
              <a:t>photometric</a:t>
            </a:r>
            <a:r>
              <a:rPr lang="mk-MK" altLang="ar-SA" sz="4000" dirty="0">
                <a:cs typeface="Traditional Arabic"/>
              </a:rPr>
              <a:t> </a:t>
            </a:r>
            <a:r>
              <a:rPr lang="mk-MK" altLang="ar-SA" sz="4000" dirty="0" err="1">
                <a:cs typeface="Traditional Arabic"/>
              </a:rPr>
              <a:t>units</a:t>
            </a:r>
            <a:r>
              <a:rPr lang="mk-MK" altLang="ar-SA" sz="4000" dirty="0">
                <a:cs typeface="Traditional Arabic"/>
              </a:rPr>
              <a:t> </a:t>
            </a:r>
            <a:r>
              <a:rPr lang="mk-MK" altLang="ar-SA" sz="4000" dirty="0" err="1">
                <a:cs typeface="Traditional Arabic"/>
              </a:rPr>
              <a:t>and</a:t>
            </a:r>
            <a:r>
              <a:rPr lang="mk-MK" altLang="ar-SA" sz="4000" dirty="0">
                <a:cs typeface="Traditional Arabic"/>
              </a:rPr>
              <a:t> </a:t>
            </a:r>
            <a:r>
              <a:rPr lang="mk-MK" altLang="ar-SA" sz="4000" dirty="0" err="1">
                <a:cs typeface="Traditional Arabic"/>
              </a:rPr>
              <a:t>their</a:t>
            </a:r>
            <a:r>
              <a:rPr lang="mk-MK" altLang="ar-SA" sz="4000" dirty="0">
                <a:cs typeface="Traditional Arabic"/>
              </a:rPr>
              <a:t> </a:t>
            </a:r>
            <a:r>
              <a:rPr lang="mk-MK" altLang="ar-SA" sz="4000" dirty="0" err="1">
                <a:cs typeface="Traditional Arabic"/>
              </a:rPr>
              <a:t>relation</a:t>
            </a:r>
            <a:r>
              <a:rPr lang="mk-MK" altLang="ar-SA" sz="4000" dirty="0">
                <a:cs typeface="Traditional Arabic"/>
              </a:rPr>
              <a:t> </a:t>
            </a:r>
            <a:r>
              <a:rPr lang="mk-MK" altLang="ar-SA" sz="4000" dirty="0" err="1">
                <a:cs typeface="Traditional Arabic"/>
              </a:rPr>
              <a:t>to</a:t>
            </a:r>
            <a:r>
              <a:rPr lang="mk-MK" altLang="ar-SA" sz="4000" dirty="0">
                <a:cs typeface="Traditional Arabic"/>
              </a:rPr>
              <a:t> </a:t>
            </a:r>
            <a:r>
              <a:rPr lang="mk-MK" altLang="ar-SA" sz="4000" dirty="0" err="1">
                <a:cs typeface="Traditional Arabic"/>
              </a:rPr>
              <a:t>physical</a:t>
            </a:r>
            <a:r>
              <a:rPr lang="mk-MK" altLang="ar-SA" sz="4000" dirty="0">
                <a:cs typeface="Traditional Arabic"/>
              </a:rPr>
              <a:t> </a:t>
            </a:r>
            <a:r>
              <a:rPr lang="mk-MK" altLang="ar-SA" sz="4000" dirty="0" err="1">
                <a:cs typeface="Traditional Arabic"/>
              </a:rPr>
              <a:t>units</a:t>
            </a:r>
            <a:endParaRPr lang="mk-MK" altLang="ar-SA" sz="4000" dirty="0" err="1">
              <a:latin typeface="Calibri"/>
              <a:cs typeface="Traditional Arabic"/>
            </a:endParaRPr>
          </a:p>
        </p:txBody>
      </p:sp>
      <p:sp>
        <p:nvSpPr>
          <p:cNvPr id="4102" name="Content Placeholder 2"/>
          <p:cNvSpPr>
            <a:spLocks noGrp="1"/>
          </p:cNvSpPr>
          <p:nvPr>
            <p:ph idx="1"/>
            <p:extLst>
              <p:ext uri="{D42A27DB-BD31-4B8C-83A1-F6EECF244321}">
                <p14:modId xmlns:p14="http://schemas.microsoft.com/office/powerpoint/2010/main" val="2802929892"/>
              </p:ext>
            </p:extLst>
          </p:nvPr>
        </p:nvSpPr>
        <p:spPr>
          <a:xfrm>
            <a:off x="503567" y="1895475"/>
            <a:ext cx="8229600" cy="4389438"/>
          </a:xfrm>
        </p:spPr>
        <p:txBody>
          <a:bodyPr/>
          <a:lstStyle/>
          <a:p>
            <a:r>
              <a:rPr lang="mk-MK" altLang="ar-SA" sz="2800" dirty="0" err="1">
                <a:latin typeface="Constantia"/>
              </a:rPr>
              <a:t>The</a:t>
            </a:r>
            <a:r>
              <a:rPr lang="mk-MK" altLang="ar-SA" sz="2800" dirty="0">
                <a:latin typeface="Constantia"/>
              </a:rPr>
              <a:t> </a:t>
            </a:r>
            <a:r>
              <a:rPr lang="mk-MK" altLang="ar-SA" sz="2800" dirty="0" err="1">
                <a:latin typeface="Constantia"/>
              </a:rPr>
              <a:t>basic</a:t>
            </a:r>
            <a:r>
              <a:rPr lang="mk-MK" altLang="ar-SA" sz="2800" dirty="0">
                <a:latin typeface="Constantia"/>
              </a:rPr>
              <a:t> SI </a:t>
            </a:r>
            <a:r>
              <a:rPr lang="mk-MK" altLang="ar-SA" sz="2800" dirty="0" err="1">
                <a:latin typeface="Constantia"/>
              </a:rPr>
              <a:t>unit</a:t>
            </a:r>
            <a:r>
              <a:rPr lang="mk-MK" altLang="ar-SA" sz="2800" dirty="0">
                <a:latin typeface="Constantia"/>
              </a:rPr>
              <a:t> </a:t>
            </a:r>
            <a:r>
              <a:rPr lang="mk-MK" altLang="ar-SA" sz="2800" dirty="0" err="1">
                <a:latin typeface="Constantia"/>
              </a:rPr>
              <a:t>is</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candela</a:t>
            </a:r>
            <a:r>
              <a:rPr lang="mk-MK" altLang="ar-SA" sz="2800" dirty="0">
                <a:latin typeface="Constantia"/>
              </a:rPr>
              <a:t> – </a:t>
            </a:r>
            <a:r>
              <a:rPr lang="mk-MK" altLang="ar-SA" sz="2800" dirty="0" err="1">
                <a:latin typeface="Constantia"/>
              </a:rPr>
              <a:t>unit</a:t>
            </a:r>
            <a:r>
              <a:rPr lang="mk-MK" altLang="ar-SA" sz="2800" dirty="0">
                <a:latin typeface="Constantia"/>
              </a:rPr>
              <a:t> </a:t>
            </a:r>
            <a:r>
              <a:rPr lang="mk-MK" altLang="ar-SA" sz="2800" dirty="0" err="1">
                <a:latin typeface="Constantia"/>
              </a:rPr>
              <a:t>for</a:t>
            </a:r>
            <a:r>
              <a:rPr lang="mk-MK" altLang="ar-SA" sz="2800" dirty="0">
                <a:latin typeface="Constantia"/>
              </a:rPr>
              <a:t> </a:t>
            </a:r>
            <a:r>
              <a:rPr lang="mk-MK" altLang="ar-SA" sz="2800" dirty="0" err="1">
                <a:latin typeface="Constantia"/>
              </a:rPr>
              <a:t>intensity</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light</a:t>
            </a:r>
          </a:p>
          <a:p>
            <a:r>
              <a:rPr lang="mk-MK" altLang="ar-SA" sz="2800" dirty="0" err="1"/>
              <a:t>One</a:t>
            </a:r>
            <a:r>
              <a:rPr lang="mk-MK" altLang="ar-SA" sz="2800" dirty="0"/>
              <a:t> </a:t>
            </a:r>
            <a:r>
              <a:rPr lang="mk-MK" altLang="ar-SA" sz="2800" dirty="0" err="1"/>
              <a:t>candela</a:t>
            </a:r>
            <a:r>
              <a:rPr lang="mk-MK" altLang="ar-SA" sz="2800" dirty="0"/>
              <a:t> </a:t>
            </a:r>
            <a:r>
              <a:rPr lang="en-US" altLang="ar-SA" sz="2800" dirty="0"/>
              <a:t>cd </a:t>
            </a:r>
            <a:r>
              <a:rPr lang="mk-MK" altLang="ar-SA" sz="2800" dirty="0"/>
              <a:t> </a:t>
            </a:r>
            <a:r>
              <a:rPr lang="mk-MK" altLang="ar-SA" sz="2800" dirty="0" err="1"/>
              <a:t>is</a:t>
            </a:r>
            <a:r>
              <a:rPr lang="mk-MK" altLang="ar-SA" sz="2800" dirty="0"/>
              <a:t> </a:t>
            </a:r>
            <a:r>
              <a:rPr lang="mk-MK" altLang="ar-SA" sz="2800" dirty="0" err="1"/>
              <a:t>the</a:t>
            </a:r>
            <a:r>
              <a:rPr lang="mk-MK" altLang="ar-SA" sz="2800" dirty="0"/>
              <a:t> </a:t>
            </a:r>
            <a:r>
              <a:rPr lang="mk-MK" altLang="ar-SA" sz="2800" dirty="0" err="1"/>
              <a:t>intensity</a:t>
            </a:r>
            <a:r>
              <a:rPr lang="mk-MK" altLang="ar-SA" sz="2800" dirty="0"/>
              <a:t> </a:t>
            </a:r>
            <a:r>
              <a:rPr lang="mk-MK" altLang="ar-SA" sz="2800" dirty="0" err="1"/>
              <a:t>of</a:t>
            </a:r>
            <a:r>
              <a:rPr lang="mk-MK" altLang="ar-SA" sz="2800" dirty="0"/>
              <a:t> </a:t>
            </a:r>
            <a:r>
              <a:rPr lang="mk-MK" altLang="ar-SA" sz="2800" dirty="0" err="1"/>
              <a:t>light</a:t>
            </a:r>
            <a:r>
              <a:rPr lang="mk-MK" altLang="ar-SA" sz="2800" dirty="0"/>
              <a:t> </a:t>
            </a:r>
            <a:r>
              <a:rPr lang="mk-MK" altLang="ar-SA" sz="2800" dirty="0" err="1"/>
              <a:t>in</a:t>
            </a:r>
            <a:r>
              <a:rPr lang="mk-MK" altLang="ar-SA" sz="2800" dirty="0"/>
              <a:t> a </a:t>
            </a:r>
            <a:r>
              <a:rPr lang="mk-MK" altLang="ar-SA" sz="2800" dirty="0" err="1"/>
              <a:t>given</a:t>
            </a:r>
            <a:r>
              <a:rPr lang="mk-MK" altLang="ar-SA" sz="2800" dirty="0"/>
              <a:t> </a:t>
            </a:r>
            <a:r>
              <a:rPr lang="mk-MK" altLang="ar-SA" sz="2800" dirty="0" err="1"/>
              <a:t>direction</a:t>
            </a:r>
            <a:r>
              <a:rPr lang="mk-MK" altLang="ar-SA" sz="2800" dirty="0"/>
              <a:t> </a:t>
            </a:r>
            <a:r>
              <a:rPr lang="mk-MK" altLang="ar-SA" sz="2800" dirty="0" err="1"/>
              <a:t>by</a:t>
            </a:r>
            <a:r>
              <a:rPr lang="mk-MK" altLang="ar-SA" sz="2800" dirty="0"/>
              <a:t> a </a:t>
            </a:r>
            <a:r>
              <a:rPr lang="mk-MK" altLang="ar-SA" sz="2800" dirty="0" err="1"/>
              <a:t>monochromatic</a:t>
            </a:r>
            <a:r>
              <a:rPr lang="mk-MK" altLang="ar-SA" sz="2800" dirty="0"/>
              <a:t> </a:t>
            </a:r>
            <a:r>
              <a:rPr lang="mk-MK" altLang="ar-SA" sz="2800" dirty="0" err="1"/>
              <a:t>source</a:t>
            </a:r>
            <a:r>
              <a:rPr lang="mk-MK" altLang="ar-SA" sz="2800" dirty="0"/>
              <a:t> </a:t>
            </a:r>
            <a:r>
              <a:rPr lang="mk-MK" altLang="ar-SA" sz="2800" dirty="0" err="1"/>
              <a:t>with</a:t>
            </a:r>
            <a:r>
              <a:rPr lang="mk-MK" altLang="ar-SA" sz="2800" dirty="0"/>
              <a:t> </a:t>
            </a:r>
            <a:r>
              <a:rPr lang="mk-MK" altLang="ar-SA" sz="2800" dirty="0" err="1"/>
              <a:t>frequency</a:t>
            </a:r>
            <a:r>
              <a:rPr lang="mk-MK" altLang="ar-SA" sz="2800" dirty="0"/>
              <a:t> </a:t>
            </a:r>
            <a:r>
              <a:rPr lang="mk-MK" altLang="ar-SA" sz="2800" dirty="0" err="1"/>
              <a:t>of</a:t>
            </a:r>
            <a:r>
              <a:rPr lang="mk-MK" altLang="ar-SA" sz="2800" dirty="0"/>
              <a:t> </a:t>
            </a:r>
            <a:r>
              <a:rPr lang="mk-MK" altLang="ar-SA" sz="2800" dirty="0">
                <a:latin typeface="Constantia"/>
              </a:rPr>
              <a:t>5,40 10 </a:t>
            </a:r>
            <a:r>
              <a:rPr lang="en-US" altLang="ar-SA" sz="2800" dirty="0"/>
              <a:t>Hz</a:t>
            </a:r>
            <a:r>
              <a:rPr lang="mk-MK" altLang="ar-SA" sz="2800" dirty="0"/>
              <a:t>, </a:t>
            </a:r>
            <a:r>
              <a:rPr lang="mk-MK" altLang="ar-SA" sz="2800" dirty="0" err="1"/>
              <a:t>whose</a:t>
            </a:r>
            <a:r>
              <a:rPr lang="mk-MK" altLang="ar-SA" sz="2800" dirty="0"/>
              <a:t> </a:t>
            </a:r>
            <a:r>
              <a:rPr lang="mk-MK" altLang="ar-SA" sz="2800" dirty="0" err="1"/>
              <a:t>intensity</a:t>
            </a:r>
            <a:r>
              <a:rPr lang="mk-MK" altLang="ar-SA" sz="2800" dirty="0"/>
              <a:t> </a:t>
            </a:r>
            <a:r>
              <a:rPr lang="mk-MK" altLang="ar-SA" sz="2800" dirty="0" err="1"/>
              <a:t>in</a:t>
            </a:r>
            <a:r>
              <a:rPr lang="mk-MK" altLang="ar-SA" sz="2800" dirty="0"/>
              <a:t> </a:t>
            </a:r>
            <a:r>
              <a:rPr lang="mk-MK" altLang="ar-SA" sz="2800" dirty="0" err="1"/>
              <a:t>that</a:t>
            </a:r>
            <a:r>
              <a:rPr lang="mk-MK" altLang="ar-SA" sz="2800" dirty="0"/>
              <a:t> </a:t>
            </a:r>
            <a:r>
              <a:rPr lang="mk-MK" altLang="ar-SA" sz="2800" dirty="0" err="1"/>
              <a:t>direction</a:t>
            </a:r>
            <a:r>
              <a:rPr lang="mk-MK" altLang="ar-SA" sz="2800" dirty="0"/>
              <a:t> </a:t>
            </a:r>
            <a:r>
              <a:rPr lang="mk-MK" altLang="ar-SA" sz="2800" dirty="0" err="1"/>
              <a:t>is</a:t>
            </a:r>
            <a:r>
              <a:rPr lang="mk-MK" altLang="ar-SA" sz="2800" dirty="0"/>
              <a:t> </a:t>
            </a:r>
            <a:r>
              <a:rPr lang="en-US" altLang="ar-SA" sz="2800" dirty="0"/>
              <a:t>(</a:t>
            </a:r>
            <a:r>
              <a:rPr lang="mk-MK" altLang="ar-SA" sz="2800" dirty="0"/>
              <a:t>1/683 </a:t>
            </a:r>
            <a:r>
              <a:rPr lang="en-US" altLang="ar-SA" sz="2800" dirty="0"/>
              <a:t>) W/sr</a:t>
            </a:r>
            <a:r>
              <a:rPr lang="mk-MK" altLang="ar-SA" sz="2800" dirty="0"/>
              <a:t> </a:t>
            </a:r>
            <a:endParaRPr sz="2800" dirty="0"/>
          </a:p>
          <a:p>
            <a:r>
              <a:rPr lang="mk-MK" altLang="ar-SA" sz="2800" dirty="0">
                <a:latin typeface="Constantia"/>
              </a:rPr>
              <a:t>A </a:t>
            </a:r>
            <a:r>
              <a:rPr lang="mk-MK" altLang="ar-SA" sz="2800" dirty="0" err="1">
                <a:latin typeface="Constantia"/>
              </a:rPr>
              <a:t>solid</a:t>
            </a:r>
            <a:r>
              <a:rPr lang="mk-MK" altLang="ar-SA" sz="2800" dirty="0">
                <a:latin typeface="Constantia"/>
              </a:rPr>
              <a:t> </a:t>
            </a:r>
            <a:r>
              <a:rPr lang="mk-MK" altLang="ar-SA" sz="2800" dirty="0" err="1">
                <a:latin typeface="Constantia"/>
              </a:rPr>
              <a:t>angle</a:t>
            </a:r>
            <a:r>
              <a:rPr lang="mk-MK" altLang="ar-SA" sz="2800" dirty="0">
                <a:latin typeface="Constantia"/>
              </a:rPr>
              <a:t> (</a:t>
            </a:r>
            <a:r>
              <a:rPr lang="mk-MK" altLang="ar-SA" sz="2800" dirty="0" err="1">
                <a:latin typeface="Constantia"/>
              </a:rPr>
              <a:t>unit</a:t>
            </a:r>
            <a:r>
              <a:rPr lang="mk-MK" altLang="ar-SA" sz="2800" dirty="0">
                <a:latin typeface="Constantia"/>
              </a:rPr>
              <a:t> </a:t>
            </a:r>
            <a:r>
              <a:rPr lang="mk-MK" altLang="ar-SA" sz="2800" dirty="0" err="1">
                <a:latin typeface="Constantia"/>
              </a:rPr>
              <a:t>steradian</a:t>
            </a:r>
            <a:r>
              <a:rPr lang="mk-MK" altLang="ar-SA" sz="2800" dirty="0">
                <a:latin typeface="Constantia"/>
              </a:rPr>
              <a:t> -  </a:t>
            </a:r>
            <a:r>
              <a:rPr lang="en-US" altLang="ar-SA" sz="2800" dirty="0"/>
              <a:t>sr</a:t>
            </a:r>
            <a:r>
              <a:rPr lang="mk-MK" altLang="ar-SA" sz="2800" dirty="0"/>
              <a:t> ) </a:t>
            </a:r>
            <a:r>
              <a:rPr lang="mk-MK" altLang="ar-SA" sz="2800" dirty="0" err="1"/>
              <a:t>is</a:t>
            </a:r>
            <a:r>
              <a:rPr lang="mk-MK" altLang="ar-SA" sz="2800" dirty="0"/>
              <a:t> </a:t>
            </a:r>
            <a:r>
              <a:rPr lang="mk-MK" altLang="ar-SA" sz="2800" dirty="0" err="1"/>
              <a:t>determined</a:t>
            </a:r>
            <a:r>
              <a:rPr lang="mk-MK" altLang="ar-SA" sz="2800" dirty="0"/>
              <a:t> </a:t>
            </a:r>
            <a:r>
              <a:rPr lang="mk-MK" altLang="ar-SA" sz="2800" dirty="0" err="1"/>
              <a:t>by</a:t>
            </a:r>
            <a:r>
              <a:rPr lang="mk-MK" altLang="ar-SA" sz="2800" dirty="0"/>
              <a:t> </a:t>
            </a:r>
            <a:r>
              <a:rPr lang="mk-MK" altLang="ar-SA" sz="2800" dirty="0" err="1"/>
              <a:t>the</a:t>
            </a:r>
            <a:r>
              <a:rPr lang="mk-MK" altLang="ar-SA" sz="2800" dirty="0"/>
              <a:t> </a:t>
            </a:r>
            <a:r>
              <a:rPr lang="mk-MK" altLang="ar-SA" sz="2800" dirty="0" err="1"/>
              <a:t>relation</a:t>
            </a:r>
            <a:r>
              <a:rPr lang="mk-MK" altLang="ar-SA" sz="2800" dirty="0"/>
              <a:t> </a:t>
            </a:r>
            <a:r>
              <a:rPr lang="mk-MK" altLang="ar-SA" sz="2800" dirty="0" err="1"/>
              <a:t>of</a:t>
            </a:r>
            <a:r>
              <a:rPr lang="mk-MK" altLang="ar-SA" sz="2800" dirty="0"/>
              <a:t> </a:t>
            </a:r>
            <a:r>
              <a:rPr lang="mk-MK" altLang="ar-SA" sz="2800" dirty="0" err="1"/>
              <a:t>the</a:t>
            </a:r>
            <a:r>
              <a:rPr lang="mk-MK" altLang="ar-SA" sz="2800" dirty="0"/>
              <a:t> </a:t>
            </a:r>
            <a:r>
              <a:rPr lang="mk-MK" altLang="ar-SA" sz="2800" dirty="0" err="1"/>
              <a:t>surface</a:t>
            </a:r>
            <a:r>
              <a:rPr lang="mk-MK" altLang="ar-SA" sz="2800" dirty="0"/>
              <a:t> </a:t>
            </a:r>
            <a:r>
              <a:rPr lang="mk-MK" altLang="ar-SA" sz="2800" dirty="0" err="1"/>
              <a:t>of</a:t>
            </a:r>
            <a:r>
              <a:rPr lang="mk-MK" altLang="ar-SA" sz="2800" dirty="0"/>
              <a:t> a </a:t>
            </a:r>
            <a:r>
              <a:rPr lang="mk-MK" altLang="ar-SA" sz="2800" dirty="0" err="1"/>
              <a:t>sphere</a:t>
            </a:r>
            <a:r>
              <a:rPr lang="mk-MK" altLang="ar-SA" sz="2800" dirty="0"/>
              <a:t> </a:t>
            </a:r>
            <a:r>
              <a:rPr lang="mk-MK" altLang="ar-SA" sz="2800" dirty="0" err="1"/>
              <a:t>that</a:t>
            </a:r>
            <a:r>
              <a:rPr lang="mk-MK" altLang="ar-SA" sz="2800" dirty="0"/>
              <a:t> </a:t>
            </a:r>
            <a:r>
              <a:rPr lang="mk-MK" altLang="ar-SA" sz="2800" dirty="0" err="1"/>
              <a:t>occupies</a:t>
            </a:r>
            <a:r>
              <a:rPr lang="mk-MK" altLang="ar-SA" sz="2800" dirty="0"/>
              <a:t> </a:t>
            </a:r>
            <a:r>
              <a:rPr lang="mk-MK" altLang="ar-SA" sz="2800" dirty="0" err="1"/>
              <a:t>the</a:t>
            </a:r>
            <a:r>
              <a:rPr lang="mk-MK" altLang="ar-SA" sz="2800" dirty="0"/>
              <a:t> </a:t>
            </a:r>
            <a:r>
              <a:rPr lang="mk-MK" altLang="ar-SA" sz="2800" dirty="0" err="1"/>
              <a:t>source</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light</a:t>
            </a:r>
            <a:r>
              <a:rPr lang="mk-MK" altLang="ar-SA" sz="2800" dirty="0">
                <a:latin typeface="Constantia"/>
              </a:rPr>
              <a:t> </a:t>
            </a:r>
            <a:r>
              <a:rPr lang="mk-MK" altLang="ar-SA" sz="2800" dirty="0" err="1">
                <a:latin typeface="Constantia"/>
              </a:rPr>
              <a:t>and</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sqare</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radius</a:t>
            </a:r>
            <a:r>
              <a:rPr lang="mk-MK" altLang="ar-SA" sz="2800" dirty="0">
                <a:latin typeface="Constantia"/>
              </a:rPr>
              <a:t> </a:t>
            </a:r>
            <a:r>
              <a:rPr lang="mk-MK" altLang="ar-SA" sz="2800" dirty="0" err="1">
                <a:latin typeface="Constantia"/>
              </a:rPr>
              <a:t>of</a:t>
            </a:r>
            <a:r>
              <a:rPr lang="mk-MK" altLang="ar-SA" sz="2800" dirty="0">
                <a:latin typeface="Constantia"/>
              </a:rPr>
              <a:t> </a:t>
            </a:r>
            <a:r>
              <a:rPr lang="mk-MK" altLang="ar-SA" sz="2800" dirty="0" err="1">
                <a:latin typeface="Constantia"/>
              </a:rPr>
              <a:t>the</a:t>
            </a:r>
            <a:r>
              <a:rPr lang="mk-MK" altLang="ar-SA" sz="2800" dirty="0">
                <a:latin typeface="Constantia"/>
              </a:rPr>
              <a:t> </a:t>
            </a:r>
            <a:r>
              <a:rPr lang="mk-MK" altLang="ar-SA" sz="2800" dirty="0" err="1">
                <a:latin typeface="Constantia"/>
              </a:rPr>
              <a:t>sphere</a:t>
            </a:r>
            <a:r>
              <a:rPr lang="mk-MK" altLang="ar-SA" sz="2800" dirty="0"/>
              <a:t> </a:t>
            </a:r>
            <a:r>
              <a:rPr lang="en-US" altLang="ar-SA" sz="2800" dirty="0"/>
              <a:t>r, </a:t>
            </a:r>
            <a:r>
              <a:rPr lang="mk-MK" altLang="ar-SA" sz="2800" dirty="0"/>
              <a:t> </a:t>
            </a:r>
            <a:r>
              <a:rPr lang="el-GR" altLang="ar-SA" sz="2800" dirty="0">
                <a:latin typeface="Constantia"/>
              </a:rPr>
              <a:t>Ω</a:t>
            </a:r>
            <a:r>
              <a:rPr lang="mk-MK" altLang="ar-SA" sz="2800" dirty="0"/>
              <a:t>= </a:t>
            </a:r>
            <a:r>
              <a:rPr lang="en-US" altLang="ar-SA" sz="2800" dirty="0"/>
              <a:t>S/r</a:t>
            </a:r>
          </a:p>
        </p:txBody>
      </p:sp>
      <p:graphicFrame>
        <p:nvGraphicFramePr>
          <p:cNvPr id="4098" name="Object 2"/>
          <p:cNvGraphicFramePr>
            <a:graphicFrameLocks noChangeAspect="1"/>
          </p:cNvGraphicFramePr>
          <p:nvPr>
            <p:extLst>
              <p:ext uri="{D42A27DB-BD31-4B8C-83A1-F6EECF244321}">
                <p14:modId xmlns:p14="http://schemas.microsoft.com/office/powerpoint/2010/main" val="1624118463"/>
              </p:ext>
            </p:extLst>
          </p:nvPr>
        </p:nvGraphicFramePr>
        <p:xfrm>
          <a:off x="3867150" y="3781425"/>
          <a:ext cx="177800" cy="165100"/>
        </p:xfrm>
        <a:graphic>
          <a:graphicData uri="http://schemas.openxmlformats.org/presentationml/2006/ole">
            <mc:AlternateContent xmlns:mc="http://schemas.openxmlformats.org/markup-compatibility/2006">
              <mc:Choice xmlns:v="urn:schemas-microsoft-com:vml" Requires="v">
                <p:oleObj spid="_x0000_s22529" name="Equation" r:id="rId4" imgW="177480" imgH="164880" progId="Equation.3">
                  <p:embed/>
                </p:oleObj>
              </mc:Choice>
              <mc:Fallback>
                <p:oleObj name="Equation" r:id="rId4" imgW="177480" imgH="164880" progId="Equation.3">
                  <p:embed/>
                  <p:pic>
                    <p:nvPicPr>
                      <p:cNvPr id="4098"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7150" y="3781425"/>
                        <a:ext cx="177800" cy="16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2530" name="Equation" r:id="rId6" imgW="114120" imgH="215640" progId="Equation.3">
                  <p:embed/>
                </p:oleObj>
              </mc:Choice>
              <mc:Fallback>
                <p:oleObj name="Equation" r:id="rId6" imgW="114120" imgH="215640" progId="Equation.3">
                  <p:embed/>
                  <p:pic>
                    <p:nvPicPr>
                      <p:cNvPr id="4099"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4"/>
          <p:cNvGraphicFramePr>
            <a:graphicFrameLocks noChangeAspect="1"/>
          </p:cNvGraphicFramePr>
          <p:nvPr>
            <p:extLst>
              <p:ext uri="{D42A27DB-BD31-4B8C-83A1-F6EECF244321}">
                <p14:modId xmlns:p14="http://schemas.microsoft.com/office/powerpoint/2010/main" val="2000467778"/>
              </p:ext>
            </p:extLst>
          </p:nvPr>
        </p:nvGraphicFramePr>
        <p:xfrm>
          <a:off x="5381625" y="6029325"/>
          <a:ext cx="127000" cy="165100"/>
        </p:xfrm>
        <a:graphic>
          <a:graphicData uri="http://schemas.openxmlformats.org/presentationml/2006/ole">
            <mc:AlternateContent xmlns:mc="http://schemas.openxmlformats.org/markup-compatibility/2006">
              <mc:Choice xmlns:v="urn:schemas-microsoft-com:vml" Requires="v">
                <p:oleObj spid="_x0000_s22531" name="Equation" r:id="rId8" imgW="126720" imgH="164880" progId="Equation.3">
                  <p:embed/>
                </p:oleObj>
              </mc:Choice>
              <mc:Fallback>
                <p:oleObj name="Equation" r:id="rId8" imgW="126720" imgH="164880" progId="Equation.3">
                  <p:embed/>
                  <p:pic>
                    <p:nvPicPr>
                      <p:cNvPr id="410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1625" y="6029325"/>
                        <a:ext cx="127000" cy="165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268</TotalTime>
  <Words>860</Words>
  <Application>Microsoft Office PowerPoint</Application>
  <PresentationFormat>On-screen Show (4:3)</PresentationFormat>
  <Paragraphs>72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  </vt:lpstr>
      <vt:lpstr> </vt:lpstr>
      <vt:lpstr>The three main tasks of astronomy </vt:lpstr>
      <vt:lpstr>    Determining the characteristic units for celestial objects</vt:lpstr>
      <vt:lpstr>Astronomical unit - Au</vt:lpstr>
      <vt:lpstr>2. Light year - ly</vt:lpstr>
      <vt:lpstr>3. Parsec - ps</vt:lpstr>
      <vt:lpstr>PowerPoint Presentation</vt:lpstr>
      <vt:lpstr>Astronomical photometric units and their relation to physical units</vt:lpstr>
      <vt:lpstr>Power of radiation or light flux Ф</vt:lpstr>
      <vt:lpstr>Irradiance</vt:lpstr>
      <vt:lpstr>4. Apparent magnitude</vt:lpstr>
      <vt:lpstr>PowerPoint Presentation</vt:lpstr>
      <vt:lpstr>Pogson's law:</vt:lpstr>
      <vt:lpstr>5. Absolute magnitude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Одредување на карактеристични величини на небеските објекти</dc:title>
  <dc:creator>Melita</dc:creator>
  <cp:lastModifiedBy>Melita</cp:lastModifiedBy>
  <cp:revision>29</cp:revision>
  <dcterms:created xsi:type="dcterms:W3CDTF">2017-02-03T06:36:27Z</dcterms:created>
  <dcterms:modified xsi:type="dcterms:W3CDTF">2017-05-20T22:08:59Z</dcterms:modified>
</cp:coreProperties>
</file>